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9" r:id="rId2"/>
    <p:sldId id="350" r:id="rId3"/>
    <p:sldId id="375" r:id="rId4"/>
    <p:sldId id="376" r:id="rId5"/>
    <p:sldId id="354" r:id="rId6"/>
    <p:sldId id="353" r:id="rId7"/>
    <p:sldId id="378" r:id="rId8"/>
    <p:sldId id="341" r:id="rId9"/>
    <p:sldId id="381" r:id="rId10"/>
    <p:sldId id="342" r:id="rId11"/>
    <p:sldId id="382" r:id="rId12"/>
    <p:sldId id="389" r:id="rId13"/>
    <p:sldId id="390" r:id="rId14"/>
    <p:sldId id="317" r:id="rId15"/>
    <p:sldId id="305" r:id="rId16"/>
    <p:sldId id="327" r:id="rId17"/>
    <p:sldId id="328" r:id="rId18"/>
    <p:sldId id="359" r:id="rId19"/>
    <p:sldId id="363" r:id="rId20"/>
    <p:sldId id="315" r:id="rId21"/>
    <p:sldId id="386" r:id="rId22"/>
    <p:sldId id="387" r:id="rId23"/>
    <p:sldId id="383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88" r:id="rId34"/>
  </p:sldIdLst>
  <p:sldSz cx="1080135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9298" autoAdjust="0"/>
  </p:normalViewPr>
  <p:slideViewPr>
    <p:cSldViewPr>
      <p:cViewPr varScale="1">
        <p:scale>
          <a:sx n="104" d="100"/>
          <a:sy n="104" d="100"/>
        </p:scale>
        <p:origin x="1608" y="72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5984189749965"/>
          <c:y val="5.5334397207371995E-2"/>
          <c:w val="0.57954745441428779"/>
          <c:h val="0.683492992111793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F-4337-80F4-0B24273BABC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F-4337-80F4-0B24273BABCF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9F-4337-80F4-0B24273BA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35597960578522E-3"/>
          <c:y val="0.80313261804644953"/>
          <c:w val="0.99842638815646467"/>
          <c:h val="0.18849371468617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34459456195691"/>
          <c:y val="0.15522760211903078"/>
          <c:w val="0.39329204967563991"/>
          <c:h val="0.612414729416476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9A-439D-BB94-B1820E1911F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9A-439D-BB94-B1820E1911F3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9A-439D-BB94-B1820E191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70335591545502"/>
          <c:w val="0.99718086879235557"/>
          <c:h val="0.12341224985435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8657009124594"/>
          <c:y val="0.16119789450822428"/>
          <c:w val="0.39329204967563991"/>
          <c:h val="0.612414729416476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9A-439D-BB94-B1820E1911F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9A-439D-BB94-B1820E1911F3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9A-439D-BB94-B1820E191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70335591545502"/>
          <c:w val="0.99718086879235557"/>
          <c:h val="0.12341224985435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0095017214847E-3"/>
          <c:y val="0.18996379500326069"/>
          <c:w val="0.87102380736851637"/>
          <c:h val="0.641375639958922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C4-47D0-82C0-F5772268C01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C4-47D0-82C0-F5772268C014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субсидия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2-43C1-923A-A8A2887A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05"/>
          <c:y val="0.8306372834921989"/>
          <c:w val="0.9"/>
          <c:h val="0.1693627165078014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ru-RU" sz="1150" kern="1200" dirty="0">
          <a:solidFill>
            <a:srgbClr val="002060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01285416855255E-2"/>
          <c:y val="7.8900157662891254E-2"/>
          <c:w val="0.98598714583144698"/>
          <c:h val="0.728639926440641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C4-47D0-82C0-F5772268C01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C4-47D0-82C0-F5772268C014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субсидия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2-43C1-923A-A8A2887A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477108897334238"/>
          <c:w val="0.9"/>
          <c:h val="0.16936271650780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99634924555432E-3"/>
          <c:y val="0.11056176714584648"/>
          <c:w val="0.98598714583144698"/>
          <c:h val="0.728639926440641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C4-47D0-82C0-F5772268C01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C4-47D0-82C0-F5772268C014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субсидия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2-43C1-923A-A8A2887A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05"/>
          <c:y val="0.8306372834921989"/>
          <c:w val="0.9"/>
          <c:h val="0.16936271650780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00950172148478E-3"/>
          <c:y val="0.10269950852154192"/>
          <c:w val="0.98598714583144642"/>
          <c:h val="0.72863992644064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C4-47D0-82C0-F5772268C0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C4-47D0-82C0-F5772268C014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субсидия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2-43C1-923A-A8A2887AD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05"/>
          <c:y val="0.83063728349219912"/>
          <c:w val="0.9"/>
          <c:h val="0.16936271650780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0.28136</cdr:x>
      <cdr:y>0.27544</cdr:y>
    </cdr:from>
    <cdr:to>
      <cdr:x>0.74086</cdr:x>
      <cdr:y>0.55132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34994" y="666584"/>
          <a:ext cx="1363662" cy="6676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/>
            <a:t>Стоимость</a:t>
          </a:r>
          <a:br>
            <a:rPr lang="ru-RU" sz="1200" dirty="0"/>
          </a:br>
          <a:r>
            <a:rPr lang="ru-RU" sz="1200" dirty="0"/>
            <a:t>проекта</a:t>
          </a:r>
        </a:p>
      </cdr:txBody>
    </cdr:sp>
  </cdr:relSizeAnchor>
  <cdr:relSizeAnchor xmlns:cdr="http://schemas.openxmlformats.org/drawingml/2006/chartDrawing">
    <cdr:from>
      <cdr:x>0.11244</cdr:x>
      <cdr:y>0.45396</cdr:y>
    </cdr:from>
    <cdr:to>
      <cdr:x>0.33254</cdr:x>
      <cdr:y>0.72815</cdr:y>
    </cdr:to>
    <cdr:sp macro="" textlink="">
      <cdr:nvSpPr>
        <cdr:cNvPr id="3" name="10-конечная звезда 2"/>
        <cdr:cNvSpPr/>
      </cdr:nvSpPr>
      <cdr:spPr>
        <a:xfrm xmlns:a="http://schemas.openxmlformats.org/drawingml/2006/main">
          <a:off x="333687" y="1098632"/>
          <a:ext cx="653205" cy="663564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0.60907</cdr:x>
      <cdr:y>0.00216</cdr:y>
    </cdr:from>
    <cdr:to>
      <cdr:x>0.79183</cdr:x>
      <cdr:y>0.22728</cdr:y>
    </cdr:to>
    <cdr:sp macro="" textlink="">
      <cdr:nvSpPr>
        <cdr:cNvPr id="4" name="10-конечная звезда 3"/>
        <cdr:cNvSpPr/>
      </cdr:nvSpPr>
      <cdr:spPr>
        <a:xfrm xmlns:a="http://schemas.openxmlformats.org/drawingml/2006/main">
          <a:off x="1807534" y="5227"/>
          <a:ext cx="542377" cy="544810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</a:rPr>
            <a:t>10%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0.37428</cdr:x>
      <cdr:y>0.27778</cdr:y>
    </cdr:from>
    <cdr:to>
      <cdr:x>0.64213</cdr:x>
      <cdr:y>0.63889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09246" y="720080"/>
          <a:ext cx="1080120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0.14208</cdr:x>
      <cdr:y>0.42444</cdr:y>
    </cdr:from>
    <cdr:to>
      <cdr:x>0.33851</cdr:x>
      <cdr:y>0.72999</cdr:y>
    </cdr:to>
    <cdr:sp macro="" textlink="">
      <cdr:nvSpPr>
        <cdr:cNvPr id="3" name="10-конечная звезда 2"/>
        <cdr:cNvSpPr/>
      </cdr:nvSpPr>
      <cdr:spPr>
        <a:xfrm xmlns:a="http://schemas.openxmlformats.org/drawingml/2006/main">
          <a:off x="470619" y="902867"/>
          <a:ext cx="650649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60%</a:t>
          </a:r>
        </a:p>
      </cdr:txBody>
    </cdr:sp>
  </cdr:relSizeAnchor>
  <cdr:relSizeAnchor xmlns:cdr="http://schemas.openxmlformats.org/drawingml/2006/chartDrawing">
    <cdr:from>
      <cdr:x>0.53991</cdr:x>
      <cdr:y>0.1146</cdr:y>
    </cdr:from>
    <cdr:to>
      <cdr:x>0.73634</cdr:x>
      <cdr:y>0.42015</cdr:y>
    </cdr:to>
    <cdr:sp macro="" textlink="">
      <cdr:nvSpPr>
        <cdr:cNvPr id="4" name="10-конечная звезда 3"/>
        <cdr:cNvSpPr/>
      </cdr:nvSpPr>
      <cdr:spPr>
        <a:xfrm xmlns:a="http://schemas.openxmlformats.org/drawingml/2006/main">
          <a:off x="1788382" y="243786"/>
          <a:ext cx="650648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40%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0.37428</cdr:x>
      <cdr:y>0.27778</cdr:y>
    </cdr:from>
    <cdr:to>
      <cdr:x>0.64213</cdr:x>
      <cdr:y>0.63889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09246" y="720080"/>
          <a:ext cx="1080120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0.27707</cdr:x>
      <cdr:y>0.48496</cdr:y>
    </cdr:from>
    <cdr:to>
      <cdr:x>0.4735</cdr:x>
      <cdr:y>0.79051</cdr:y>
    </cdr:to>
    <cdr:sp macro="" textlink="">
      <cdr:nvSpPr>
        <cdr:cNvPr id="3" name="10-конечная звезда 2"/>
        <cdr:cNvSpPr/>
      </cdr:nvSpPr>
      <cdr:spPr>
        <a:xfrm xmlns:a="http://schemas.openxmlformats.org/drawingml/2006/main">
          <a:off x="917747" y="1031609"/>
          <a:ext cx="650649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80</a:t>
          </a:r>
          <a:r>
            <a:rPr lang="ru-RU" sz="2000" b="1" dirty="0">
              <a:solidFill>
                <a:srgbClr val="C0000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0.59398</cdr:x>
      <cdr:y>0.03028</cdr:y>
    </cdr:from>
    <cdr:to>
      <cdr:x>0.79041</cdr:x>
      <cdr:y>0.33583</cdr:y>
    </cdr:to>
    <cdr:sp macro="" textlink="">
      <cdr:nvSpPr>
        <cdr:cNvPr id="4" name="10-конечная звезда 3"/>
        <cdr:cNvSpPr/>
      </cdr:nvSpPr>
      <cdr:spPr>
        <a:xfrm xmlns:a="http://schemas.openxmlformats.org/drawingml/2006/main">
          <a:off x="1967468" y="64416"/>
          <a:ext cx="650648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20</a:t>
          </a:r>
          <a:r>
            <a:rPr lang="ru-RU" sz="2000" b="1" dirty="0">
              <a:solidFill>
                <a:srgbClr val="C00000"/>
              </a:solidFill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0.15477</cdr:x>
      <cdr:y>0.48369</cdr:y>
    </cdr:from>
    <cdr:to>
      <cdr:x>0.38337</cdr:x>
      <cdr:y>0.79456</cdr:y>
    </cdr:to>
    <cdr:sp macro="" textlink="">
      <cdr:nvSpPr>
        <cdr:cNvPr id="2" name="10-конечная звезда 2">
          <a:extLst xmlns:a="http://schemas.openxmlformats.org/drawingml/2006/main">
            <a:ext uri="{FF2B5EF4-FFF2-40B4-BE49-F238E27FC236}">
              <a16:creationId xmlns:a16="http://schemas.microsoft.com/office/drawing/2014/main" xmlns="" id="{4E325189-DC24-4824-9453-9E3B052744C9}"/>
            </a:ext>
          </a:extLst>
        </cdr:cNvPr>
        <cdr:cNvSpPr/>
      </cdr:nvSpPr>
      <cdr:spPr>
        <a:xfrm xmlns:a="http://schemas.openxmlformats.org/drawingml/2006/main">
          <a:off x="512663" y="1335153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0.45877</cdr:x>
      <cdr:y>0</cdr:y>
    </cdr:from>
    <cdr:to>
      <cdr:x>0.68736</cdr:x>
      <cdr:y>0.31087</cdr:y>
    </cdr:to>
    <cdr:sp macro="" textlink="">
      <cdr:nvSpPr>
        <cdr:cNvPr id="3" name="10-конечная звезда 2">
          <a:extLst xmlns:a="http://schemas.openxmlformats.org/drawingml/2006/main">
            <a:ext uri="{FF2B5EF4-FFF2-40B4-BE49-F238E27FC236}">
              <a16:creationId xmlns:a16="http://schemas.microsoft.com/office/drawing/2014/main" xmlns="" id="{CD30A22B-612C-4744-8624-668764D73D96}"/>
            </a:ext>
          </a:extLst>
        </cdr:cNvPr>
        <cdr:cNvSpPr/>
      </cdr:nvSpPr>
      <cdr:spPr>
        <a:xfrm xmlns:a="http://schemas.openxmlformats.org/drawingml/2006/main">
          <a:off x="1469733" y="-129195"/>
          <a:ext cx="732317" cy="49766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10%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0.15477</cdr:x>
      <cdr:y>0.48369</cdr:y>
    </cdr:from>
    <cdr:to>
      <cdr:x>0.38337</cdr:x>
      <cdr:y>0.79456</cdr:y>
    </cdr:to>
    <cdr:sp macro="" textlink="">
      <cdr:nvSpPr>
        <cdr:cNvPr id="2" name="10-конечная звезда 2">
          <a:extLst xmlns:a="http://schemas.openxmlformats.org/drawingml/2006/main">
            <a:ext uri="{FF2B5EF4-FFF2-40B4-BE49-F238E27FC236}">
              <a16:creationId xmlns="" xmlns:a16="http://schemas.microsoft.com/office/drawing/2014/main" id="{4E325189-DC24-4824-9453-9E3B052744C9}"/>
            </a:ext>
          </a:extLst>
        </cdr:cNvPr>
        <cdr:cNvSpPr/>
      </cdr:nvSpPr>
      <cdr:spPr>
        <a:xfrm xmlns:a="http://schemas.openxmlformats.org/drawingml/2006/main">
          <a:off x="512663" y="1335153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0.62825</cdr:x>
      <cdr:y>0</cdr:y>
    </cdr:from>
    <cdr:to>
      <cdr:x>0.85684</cdr:x>
      <cdr:y>0.31087</cdr:y>
    </cdr:to>
    <cdr:sp macro="" textlink="">
      <cdr:nvSpPr>
        <cdr:cNvPr id="3" name="10-конечная звезда 2">
          <a:extLst xmlns:a="http://schemas.openxmlformats.org/drawingml/2006/main">
            <a:ext uri="{FF2B5EF4-FFF2-40B4-BE49-F238E27FC236}">
              <a16:creationId xmlns="" xmlns:a16="http://schemas.microsoft.com/office/drawing/2014/main" id="{CD30A22B-612C-4744-8624-668764D73D96}"/>
            </a:ext>
          </a:extLst>
        </cdr:cNvPr>
        <cdr:cNvSpPr/>
      </cdr:nvSpPr>
      <cdr:spPr>
        <a:xfrm xmlns:a="http://schemas.openxmlformats.org/drawingml/2006/main">
          <a:off x="2081020" y="0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10%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0.15477</cdr:x>
      <cdr:y>0.48369</cdr:y>
    </cdr:from>
    <cdr:to>
      <cdr:x>0.38337</cdr:x>
      <cdr:y>0.79456</cdr:y>
    </cdr:to>
    <cdr:sp macro="" textlink="">
      <cdr:nvSpPr>
        <cdr:cNvPr id="2" name="10-конечная звезда 2">
          <a:extLst xmlns:a="http://schemas.openxmlformats.org/drawingml/2006/main">
            <a:ext uri="{FF2B5EF4-FFF2-40B4-BE49-F238E27FC236}">
              <a16:creationId xmlns:a16="http://schemas.microsoft.com/office/drawing/2014/main" xmlns="" id="{4E325189-DC24-4824-9453-9E3B052744C9}"/>
            </a:ext>
          </a:extLst>
        </cdr:cNvPr>
        <cdr:cNvSpPr/>
      </cdr:nvSpPr>
      <cdr:spPr>
        <a:xfrm xmlns:a="http://schemas.openxmlformats.org/drawingml/2006/main">
          <a:off x="512663" y="1335153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80%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0.62825</cdr:x>
      <cdr:y>0</cdr:y>
    </cdr:from>
    <cdr:to>
      <cdr:x>0.85684</cdr:x>
      <cdr:y>0.31087</cdr:y>
    </cdr:to>
    <cdr:sp macro="" textlink="">
      <cdr:nvSpPr>
        <cdr:cNvPr id="3" name="10-конечная звезда 2">
          <a:extLst xmlns:a="http://schemas.openxmlformats.org/drawingml/2006/main">
            <a:ext uri="{FF2B5EF4-FFF2-40B4-BE49-F238E27FC236}">
              <a16:creationId xmlns:a16="http://schemas.microsoft.com/office/drawing/2014/main" xmlns="" id="{CD30A22B-612C-4744-8624-668764D73D96}"/>
            </a:ext>
          </a:extLst>
        </cdr:cNvPr>
        <cdr:cNvSpPr/>
      </cdr:nvSpPr>
      <cdr:spPr>
        <a:xfrm xmlns:a="http://schemas.openxmlformats.org/drawingml/2006/main">
          <a:off x="2081020" y="0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20%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0.15477</cdr:x>
      <cdr:y>0.48369</cdr:y>
    </cdr:from>
    <cdr:to>
      <cdr:x>0.38337</cdr:x>
      <cdr:y>0.79456</cdr:y>
    </cdr:to>
    <cdr:sp macro="" textlink="">
      <cdr:nvSpPr>
        <cdr:cNvPr id="2" name="10-конечная звезда 2">
          <a:extLst xmlns:a="http://schemas.openxmlformats.org/drawingml/2006/main">
            <a:ext uri="{FF2B5EF4-FFF2-40B4-BE49-F238E27FC236}">
              <a16:creationId xmlns="" xmlns:a16="http://schemas.microsoft.com/office/drawing/2014/main" id="{4E325189-DC24-4824-9453-9E3B052744C9}"/>
            </a:ext>
          </a:extLst>
        </cdr:cNvPr>
        <cdr:cNvSpPr/>
      </cdr:nvSpPr>
      <cdr:spPr>
        <a:xfrm xmlns:a="http://schemas.openxmlformats.org/drawingml/2006/main">
          <a:off x="512663" y="1335153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95%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0.62825</cdr:x>
      <cdr:y>0</cdr:y>
    </cdr:from>
    <cdr:to>
      <cdr:x>0.85684</cdr:x>
      <cdr:y>0.31087</cdr:y>
    </cdr:to>
    <cdr:sp macro="" textlink="">
      <cdr:nvSpPr>
        <cdr:cNvPr id="3" name="10-конечная звезда 2">
          <a:extLst xmlns:a="http://schemas.openxmlformats.org/drawingml/2006/main">
            <a:ext uri="{FF2B5EF4-FFF2-40B4-BE49-F238E27FC236}">
              <a16:creationId xmlns="" xmlns:a16="http://schemas.microsoft.com/office/drawing/2014/main" id="{CD30A22B-612C-4744-8624-668764D73D96}"/>
            </a:ext>
          </a:extLst>
        </cdr:cNvPr>
        <cdr:cNvSpPr/>
      </cdr:nvSpPr>
      <cdr:spPr>
        <a:xfrm xmlns:a="http://schemas.openxmlformats.org/drawingml/2006/main">
          <a:off x="2081020" y="0"/>
          <a:ext cx="757207" cy="858107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5%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567DC-A71C-4B1C-B6E2-E4384FEF030C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44538"/>
            <a:ext cx="58610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1E971-E696-45E7-84A1-F0FE4AB99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2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5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6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2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5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5" y="2130521"/>
            <a:ext cx="918114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734"/>
            <a:ext cx="243030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74734"/>
            <a:ext cx="711088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8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1" y="4406996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1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2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7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2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0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70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42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42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4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1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8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16" y="273050"/>
            <a:ext cx="35535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9" y="273146"/>
            <a:ext cx="60382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116" y="1435103"/>
            <a:ext cx="35535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7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6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446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5D5-0DF2-4534-AEAC-A16FAB9751ED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5" y="6356446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446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4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147" y="1468234"/>
            <a:ext cx="9721215" cy="201622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 подходах и механизмах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государственной поддержки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МАЛЫХ ФОРМ ХОЗЯЙСТВОВАНИЯ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АПК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 2024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72283" y="1886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+mj-lt"/>
              </a:rPr>
              <a:t>Министерство сельского хозяйства </a:t>
            </a:r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Красноярского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края</a:t>
            </a:r>
          </a:p>
        </p:txBody>
      </p:sp>
    </p:spTree>
    <p:extLst>
      <p:ext uri="{BB962C8B-B14F-4D97-AF65-F5344CB8AC3E}">
        <p14:creationId xmlns:p14="http://schemas.microsoft.com/office/powerpoint/2010/main" val="11662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7139" y="1214422"/>
            <a:ext cx="10335442" cy="707886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kern="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2.2. На </a:t>
            </a:r>
            <a:r>
              <a:rPr lang="ru-RU" sz="1300" b="1" kern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закуп </a:t>
            </a:r>
            <a:r>
              <a:rPr lang="ru-RU" sz="1300" b="1" kern="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сельскохозяйственной продукции (</a:t>
            </a:r>
            <a:r>
              <a:rPr lang="ru-RU" sz="1400" b="1" dirty="0" smtClean="0">
                <a:solidFill>
                  <a:srgbClr val="FF0000"/>
                </a:solidFill>
              </a:rPr>
              <a:t>новое!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300" b="1" kern="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/>
              </a:rPr>
              <a:t>(кроме мяса свиней и свиней на убой) и (или) дикорастущих пищевых ресурсов </a:t>
            </a:r>
            <a:r>
              <a:rPr lang="ru-RU" sz="1300" b="1" kern="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у членов кооператива (кроме ассоциированных членов) и (или) у граждан, ведущих личные подсобные хозяйства, не являющихся членами этого кооператива (далее – ЛПХ), </a:t>
            </a:r>
            <a:r>
              <a:rPr lang="ru-RU" sz="1300" b="1" kern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– в размере, не </a:t>
            </a:r>
            <a:r>
              <a:rPr lang="ru-RU" sz="1300" b="1" kern="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превышающем:                                       </a:t>
            </a:r>
            <a:endParaRPr lang="ru-RU" sz="1300" b="1" kern="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4593" y="2071678"/>
            <a:ext cx="7959574" cy="573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если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выручка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от реализации продукции, закупленной у членов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кооператива и (или) ЛПХ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по итогам отчетного бухгалтерского периода (квартала) текущего финансового года, за который предоставляется возмещение части затрат, составляет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от 100 тыс. рублей до 5 000 тыс. рублей включительно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;</a:t>
            </a:r>
          </a:p>
        </p:txBody>
      </p:sp>
      <p:cxnSp>
        <p:nvCxnSpPr>
          <p:cNvPr id="14" name="Прямая со стрелкой 13"/>
          <p:cNvCxnSpPr>
            <a:endCxn id="19" idx="1"/>
          </p:cNvCxnSpPr>
          <p:nvPr/>
        </p:nvCxnSpPr>
        <p:spPr>
          <a:xfrm flipV="1">
            <a:off x="2115991" y="3037786"/>
            <a:ext cx="498602" cy="1484"/>
          </a:xfrm>
          <a:prstGeom prst="straightConnector1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  <a:tailEnd type="arrow"/>
          </a:ln>
          <a:effectLst/>
        </p:spPr>
      </p:cxnSp>
      <p:sp>
        <p:nvSpPr>
          <p:cNvPr id="16" name="Прямоугольник 15"/>
          <p:cNvSpPr/>
          <p:nvPr/>
        </p:nvSpPr>
        <p:spPr>
          <a:xfrm rot="10800000" flipV="1">
            <a:off x="2614593" y="3429000"/>
            <a:ext cx="7941319" cy="55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если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выручка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от реализации продукции, закупленной у членов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кооператива и (или) ЛПХ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по итогам отчетного бухгалтерского периода (квартала) текущего финансового года, за который предоставляется возмещение части затрат, составляет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более 25 000 тыс. рублей 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185701" y="4143380"/>
            <a:ext cx="103585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Объем продукции, закупленной у одного члена </a:t>
            </a:r>
            <a:r>
              <a:rPr lang="ru-RU" sz="1200" kern="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кооператива и (или) ЛПХ, </a:t>
            </a:r>
            <a:r>
              <a:rPr lang="ru-RU" sz="1200" b="1" kern="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не должен превышать 15,00 %</a:t>
            </a:r>
            <a:r>
              <a:rPr lang="ru-RU" sz="1200" kern="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всего объема продукции, закупленной указанным кооперативом у членов </a:t>
            </a:r>
            <a:r>
              <a:rPr lang="ru-RU" sz="1200" kern="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кооператива и (или) ЛПХ </a:t>
            </a:r>
            <a:r>
              <a:rPr lang="ru-RU" sz="1200" kern="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 итогам отчетного бухгалтерского периода (квартала) текущего финансового года, за который предоставляется возмещение части </a:t>
            </a:r>
            <a:r>
              <a:rPr lang="ru-RU" sz="1200" kern="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затрат</a:t>
            </a:r>
            <a:endParaRPr lang="ru-RU" sz="1200" kern="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14593" y="2714620"/>
            <a:ext cx="794131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если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выручка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от реализации продукции, закупленной у членов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кооператива и (или)и ЛПХ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по итогам отчетного бухгалтерского периода (квартала) текущего финансового года, за который предоставляется возмещение части затрат, составляет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от 5 001 тыс. рублей до 25 000 тыс. рублей включительно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2957" y="2214554"/>
            <a:ext cx="1034257" cy="3077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10 </a:t>
            </a:r>
            <a:r>
              <a:rPr lang="ru-RU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% </a:t>
            </a: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затрат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 стрелкой 21"/>
          <p:cNvCxnSpPr>
            <a:endCxn id="12" idx="1"/>
          </p:cNvCxnSpPr>
          <p:nvPr/>
        </p:nvCxnSpPr>
        <p:spPr>
          <a:xfrm>
            <a:off x="2118764" y="2358231"/>
            <a:ext cx="495829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42957" y="2857496"/>
            <a:ext cx="1034257" cy="30777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12 </a:t>
            </a:r>
            <a:r>
              <a:rPr lang="ru-RU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% </a:t>
            </a: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затрат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7139" y="3429000"/>
            <a:ext cx="220570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15 </a:t>
            </a:r>
            <a:r>
              <a:rPr lang="ru-RU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% затрат, </a:t>
            </a:r>
          </a:p>
          <a:p>
            <a:pPr algn="ctr"/>
            <a:r>
              <a:rPr lang="ru-RU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но не более 20 млн руб.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3" descr="C:\Users\molokova\Desktop\351_Предпринимательство_ПоддержкаФермеров_лого_RGB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1" y="142852"/>
            <a:ext cx="1087397" cy="80746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 rot="10800000" flipV="1">
            <a:off x="185701" y="4714884"/>
            <a:ext cx="103585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новое! </a:t>
            </a:r>
            <a:r>
              <a:rPr lang="ru-RU" sz="1200" dirty="0" smtClean="0"/>
              <a:t>Выручка от реализации продукции и (или) дикорастущих пищевых ресурсов, закупленных у членов кооператива и (или) у граждан, ведущих ЛПХ, не являющихся членами этого кооператива, рассчитывается по тому виду продукции или виду дикорастущих пищевых ресурсов, которые закуплены данным кооперативом у своих членов и (или) у граждан, ведущих ЛПХ, не являющихся членами этого кооператива</a:t>
            </a:r>
            <a:endParaRPr lang="ru-RU" sz="1200" kern="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5701" y="5572140"/>
            <a:ext cx="6538768" cy="1000132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i="1" u="sng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2.3. Уплата лизинговых платежей 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оборудования для их комплектации </a:t>
            </a:r>
            <a:endParaRPr lang="ru-RU" sz="13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(Перечень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приобретенных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лизинг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утверждается п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риказом министерства сельского хозяйства и торговли Красноярского края от 29.05.2023 № 520-о)</a:t>
            </a:r>
            <a:endParaRPr lang="ru-RU" sz="1200" b="1" kern="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15187" y="5715016"/>
            <a:ext cx="3366920" cy="816571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в размере, не превышающем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20 % затр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ат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, но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/>
            </a:r>
            <a:b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</a:b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не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более </a:t>
            </a: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5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млн рублей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из расчета на один кооператив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6686559" y="6143644"/>
            <a:ext cx="465941" cy="102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657286" y="142852"/>
            <a:ext cx="9144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ВАЖНО ! новое !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Порядок определения приоритетности </a:t>
            </a:r>
            <a:r>
              <a:rPr lang="ru-RU" sz="1400" dirty="0" smtClean="0">
                <a:solidFill>
                  <a:srgbClr val="002060"/>
                </a:solidFill>
              </a:rPr>
              <a:t>направлений возмещения затрат, связанных с приобретением имущества, техники и закупкой сельхозпродукции и дикоросов устанавливается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министерством сельского хозяйства Красноярского края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10225210" y="6531586"/>
            <a:ext cx="511093" cy="26003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10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65292" y="3690610"/>
            <a:ext cx="273535" cy="0"/>
          </a:xfrm>
          <a:prstGeom prst="straightConnector1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35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7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НОВОЕ!!!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0053" y="105664"/>
            <a:ext cx="9001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002060"/>
                </a:solidFill>
              </a:rPr>
              <a:t>Субсидии на возмещение затрат на развитие семейных ферм</a:t>
            </a:r>
            <a:endParaRPr lang="ru-RU" sz="22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8907" y="1191717"/>
            <a:ext cx="2686136" cy="78483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60 %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затрат, НО </a:t>
            </a:r>
            <a:r>
              <a:rPr lang="ru-RU" sz="15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 более 20,0 млн рублей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одному получателю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974" y="2743734"/>
            <a:ext cx="10358510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2060"/>
                </a:solidFill>
              </a:rPr>
              <a:t>оборудования для комплектации объектов, предназначенных для производства, хранения и переработки сельхозпродукции, включая автономные источники </a:t>
            </a:r>
            <a:r>
              <a:rPr lang="ru-RU" sz="1450" dirty="0" err="1" smtClean="0">
                <a:solidFill>
                  <a:srgbClr val="002060"/>
                </a:solidFill>
              </a:rPr>
              <a:t>электро</a:t>
            </a:r>
            <a:r>
              <a:rPr lang="ru-RU" sz="1450" dirty="0" smtClean="0">
                <a:solidFill>
                  <a:srgbClr val="002060"/>
                </a:solidFill>
              </a:rPr>
              <a:t>- и газоснабжения, обустройство автономных источников водоснабжения;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2060"/>
                </a:solidFill>
              </a:rPr>
              <a:t>сельхозтехники и спецтранспорта для комплектации объектов по производству и переработке сельхозпродукции семейных ферм</a:t>
            </a:r>
            <a:r>
              <a:rPr lang="ru-RU" sz="14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ru-RU" sz="145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сельхозживотных</a:t>
            </a:r>
            <a:r>
              <a:rPr lang="ru-RU" sz="14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(кроме свиней), птицы, рыбопосадочного материала;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снегоходных средств (если осуществляется </a:t>
            </a:r>
            <a:r>
              <a:rPr lang="ru-RU" sz="1450" dirty="0" smtClean="0">
                <a:solidFill>
                  <a:srgbClr val="002060"/>
                </a:solidFill>
              </a:rPr>
              <a:t>деятельность по развитию оленеводства, мараловодства и (или) мясного табунного коневодства в районах Крайнего Севера и приравненных к ним местностях </a:t>
            </a:r>
            <a:r>
              <a:rPr lang="ru-RU" sz="14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ru-RU" sz="145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16899" y="875967"/>
            <a:ext cx="2403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Ставка субсидирования: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1376" y="2446489"/>
            <a:ext cx="3925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Возмещаются затраты по приобретению: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974" y="4874519"/>
            <a:ext cx="1035851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участник отбора должен являться семейной фермой;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регистрация гражданина Российской Федерации на сельской территории или на территории сельской агломерации края;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осуществление деятельности на сельской территории или территории сельской агломерации края в качестве семейной фермы более 12 месяцев с даты регистрации;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осуществление деятельности по производству и переработке сельскохозяйственной продукции по видам экономической деятельности в соответствии с кодами 01 «Растениеводство и животноводство, охота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и предоставление соответствующих услуг в этих областях» и (или) 03 «Рыболовство и рыбоводство»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и (или) 10 «Производство пищевых продуктов» Общероссийского классификатора</a:t>
            </a:r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1376" y="4597629"/>
            <a:ext cx="1699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Особые условия:</a:t>
            </a:r>
            <a:endParaRPr lang="ru-RU" sz="16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088647" y="6453336"/>
            <a:ext cx="572675" cy="3023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545" y="565372"/>
            <a:ext cx="7088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</a:rPr>
              <a:t>Семейная </a:t>
            </a:r>
            <a:r>
              <a:rPr lang="ru-RU" sz="1400" b="1" u="sng" dirty="0">
                <a:solidFill>
                  <a:srgbClr val="002060"/>
                </a:solidFill>
              </a:rPr>
              <a:t>ферма </a:t>
            </a:r>
            <a:r>
              <a:rPr lang="ru-RU" sz="1400" u="sng" dirty="0" smtClean="0">
                <a:solidFill>
                  <a:srgbClr val="002060"/>
                </a:solidFill>
              </a:rPr>
              <a:t>– это КФХ</a:t>
            </a:r>
            <a:r>
              <a:rPr lang="ru-RU" sz="1400" u="sng" dirty="0">
                <a:solidFill>
                  <a:srgbClr val="002060"/>
                </a:solidFill>
              </a:rPr>
              <a:t>, число членов которого составляет 2 (включая главу КФХ) </a:t>
            </a:r>
            <a:r>
              <a:rPr lang="ru-RU" sz="1400" u="sng" dirty="0" smtClean="0">
                <a:solidFill>
                  <a:srgbClr val="002060"/>
                </a:solidFill>
              </a:rPr>
              <a:t/>
            </a:r>
            <a:br>
              <a:rPr lang="ru-RU" sz="1400" u="sng" dirty="0" smtClean="0">
                <a:solidFill>
                  <a:srgbClr val="002060"/>
                </a:solidFill>
              </a:rPr>
            </a:br>
            <a:r>
              <a:rPr lang="ru-RU" sz="1400" u="sng" dirty="0" smtClean="0">
                <a:solidFill>
                  <a:srgbClr val="002060"/>
                </a:solidFill>
              </a:rPr>
              <a:t>и </a:t>
            </a:r>
            <a:r>
              <a:rPr lang="ru-RU" sz="1400" u="sng" dirty="0">
                <a:solidFill>
                  <a:srgbClr val="002060"/>
                </a:solidFill>
              </a:rPr>
              <a:t>более членов </a:t>
            </a:r>
            <a:r>
              <a:rPr lang="ru-RU" sz="1400" u="sng" dirty="0" smtClean="0">
                <a:solidFill>
                  <a:srgbClr val="002060"/>
                </a:solidFill>
              </a:rPr>
              <a:t>семьи главы </a:t>
            </a:r>
            <a:r>
              <a:rPr lang="ru-RU" sz="1400" u="sng" dirty="0">
                <a:solidFill>
                  <a:srgbClr val="002060"/>
                </a:solidFill>
              </a:rPr>
              <a:t>КФХ</a:t>
            </a:r>
            <a:r>
              <a:rPr lang="ru-RU" sz="1400" u="sng" dirty="0" smtClean="0">
                <a:solidFill>
                  <a:srgbClr val="002060"/>
                </a:solidFill>
              </a:rPr>
              <a:t>, объединенных </a:t>
            </a:r>
            <a:r>
              <a:rPr lang="ru-RU" sz="1400" u="sng" dirty="0">
                <a:solidFill>
                  <a:srgbClr val="002060"/>
                </a:solidFill>
              </a:rPr>
              <a:t>родством и (или) </a:t>
            </a:r>
            <a:r>
              <a:rPr lang="ru-RU" sz="1400" u="sng" dirty="0" smtClean="0">
                <a:solidFill>
                  <a:srgbClr val="002060"/>
                </a:solidFill>
              </a:rPr>
              <a:t>свойством, </a:t>
            </a:r>
            <a:br>
              <a:rPr lang="ru-RU" sz="1400" u="sng" dirty="0" smtClean="0">
                <a:solidFill>
                  <a:srgbClr val="002060"/>
                </a:solidFill>
              </a:rPr>
            </a:br>
            <a:r>
              <a:rPr lang="ru-RU" sz="1400" u="sng" dirty="0" smtClean="0">
                <a:solidFill>
                  <a:srgbClr val="002060"/>
                </a:solidFill>
              </a:rPr>
              <a:t>или это ИП</a:t>
            </a:r>
            <a:r>
              <a:rPr lang="ru-RU" sz="1400" u="sng" dirty="0">
                <a:solidFill>
                  <a:srgbClr val="002060"/>
                </a:solidFill>
              </a:rPr>
              <a:t>, являющийся главой КФХ, в состав членов которого входят 2 и более членов семьи указанного </a:t>
            </a:r>
            <a:r>
              <a:rPr lang="ru-RU" sz="1400" u="sng" dirty="0" smtClean="0">
                <a:solidFill>
                  <a:srgbClr val="002060"/>
                </a:solidFill>
              </a:rPr>
              <a:t>ИП, объединенных </a:t>
            </a:r>
            <a:r>
              <a:rPr lang="ru-RU" sz="1400" u="sng" dirty="0">
                <a:solidFill>
                  <a:srgbClr val="002060"/>
                </a:solidFill>
              </a:rPr>
              <a:t>родством и (или) </a:t>
            </a:r>
            <a:r>
              <a:rPr lang="ru-RU" sz="1400" u="sng" dirty="0" smtClean="0">
                <a:solidFill>
                  <a:srgbClr val="002060"/>
                </a:solidFill>
              </a:rPr>
              <a:t>свойством, являющиеся гражданами РФ, зарегистрированные на </a:t>
            </a:r>
            <a:r>
              <a:rPr lang="ru-RU" sz="1400" u="sng" dirty="0">
                <a:solidFill>
                  <a:srgbClr val="002060"/>
                </a:solidFill>
              </a:rPr>
              <a:t>сельской территории или на территории сельской агломерации </a:t>
            </a:r>
            <a:r>
              <a:rPr lang="ru-RU" sz="1400" u="sng" dirty="0" smtClean="0">
                <a:solidFill>
                  <a:srgbClr val="002060"/>
                </a:solidFill>
              </a:rPr>
              <a:t>края, </a:t>
            </a:r>
            <a:r>
              <a:rPr lang="ru-RU" sz="1400" u="sng" dirty="0">
                <a:solidFill>
                  <a:srgbClr val="002060"/>
                </a:solidFill>
              </a:rPr>
              <a:t>осуществляющие деятельность более 12 месяцев с даты регистрации, осуществляющие деятельность на сельской территории или территории сельской </a:t>
            </a:r>
            <a:r>
              <a:rPr lang="ru-RU" sz="1400" u="sng" dirty="0" smtClean="0">
                <a:solidFill>
                  <a:srgbClr val="002060"/>
                </a:solidFill>
              </a:rPr>
              <a:t>агломерации.</a:t>
            </a:r>
            <a:endParaRPr lang="ru-RU" sz="1400" u="sng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56859" y="1412012"/>
            <a:ext cx="360040" cy="28879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48547" y="2410074"/>
            <a:ext cx="288032" cy="33365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4" y="221191"/>
            <a:ext cx="10537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ГРАНТЫ на развитие материально-технической базы СПоК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679" y="694720"/>
            <a:ext cx="3024336" cy="107721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ГРАНТЫ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кооперативам, действующим более 12 месяцев со дня регистрации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19" y="1916832"/>
            <a:ext cx="1967468" cy="15696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Максимальный размер гранта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ru-RU" sz="16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0,0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млн рублей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!!! Минимальный размер гранта –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5,0 млн рублей</a:t>
            </a:r>
            <a:endParaRPr lang="ru-RU" sz="1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1934151" y="1586798"/>
          <a:ext cx="3312368" cy="212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Стрелка вниз 28"/>
          <p:cNvSpPr/>
          <p:nvPr/>
        </p:nvSpPr>
        <p:spPr>
          <a:xfrm>
            <a:off x="2287058" y="1772504"/>
            <a:ext cx="592874" cy="24098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иугольник 30"/>
          <p:cNvSpPr/>
          <p:nvPr/>
        </p:nvSpPr>
        <p:spPr>
          <a:xfrm>
            <a:off x="10081195" y="6326250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85447" y="706646"/>
            <a:ext cx="3299960" cy="107721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ГРАНТЫ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начинающим кооперативам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(действующим менее 12 месяцев со дня регистрации)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1522" y="1892999"/>
            <a:ext cx="1967468" cy="156966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Максимальный размер гранта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10,0 млн рублей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!!! Минимальный размер гранта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не устанавливается</a:t>
            </a:r>
            <a:endParaRPr lang="ru-RU" sz="1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/>
          </p:nvPr>
        </p:nvGraphicFramePr>
        <p:xfrm>
          <a:off x="7363248" y="1620688"/>
          <a:ext cx="3312368" cy="212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14517" y="4044203"/>
            <a:ext cx="10272766" cy="126330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приобретение, строительство, капитальный ремонт, реконструкция или модернизация производственных объектов;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приобретение и монтаж оборудования и техники для производственных объектов,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рыбоводной инфраструктуры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аквакультуры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для объектов по переработке льна (или) технической конопли;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доставка оборудования и техники для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СПоК Сибирского федерального округа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и Крайнего Севера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517" y="5461578"/>
            <a:ext cx="5381738" cy="83099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погашение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не более 20 %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льготного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инвестиционного кредита;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уплата процентов по льготному инвестиционному кредиту, в течение 18 месяцев с даты получения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гранта.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9835" y="5272634"/>
            <a:ext cx="4553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Гранты НЕ предоставляются на: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специализированного транспорта, фургонов, прицепов, полуприцепов, вагонов, контейнеров 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транспортировки.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7586" y="3539993"/>
            <a:ext cx="4024696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Направления расходования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гранта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7001997" y="3865008"/>
            <a:ext cx="361251" cy="24098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415993" y="3887870"/>
            <a:ext cx="361251" cy="24098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704931" y="1796337"/>
            <a:ext cx="592874" cy="24098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287058" y="5238733"/>
            <a:ext cx="592874" cy="24098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4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309" y="26251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Гранты «</a:t>
            </a:r>
            <a:r>
              <a:rPr lang="ru-RU" sz="2200" b="1" dirty="0" err="1" smtClean="0">
                <a:solidFill>
                  <a:srgbClr val="002060"/>
                </a:solidFill>
              </a:rPr>
              <a:t>Агротуризм</a:t>
            </a:r>
            <a:r>
              <a:rPr lang="ru-RU" sz="2200" b="1" dirty="0" smtClean="0">
                <a:solidFill>
                  <a:srgbClr val="002060"/>
                </a:solidFill>
              </a:rPr>
              <a:t>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107" y="814904"/>
            <a:ext cx="3456384" cy="15696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Категория получателей: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сельскохозяйственные товаропроизводители </a:t>
            </a:r>
            <a:b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(за исключением ЛПХ), </a:t>
            </a:r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указанные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в статье 3 Федерального закона № 264-ФЗ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4571" y="795880"/>
            <a:ext cx="5616624" cy="181588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МАКСИМАЛЬНЫЙ 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размер гранта 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зависит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от размера </a:t>
            </a:r>
            <a:r>
              <a:rPr lang="ru-RU" sz="1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счет собственных средств получателя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3,0 млн рублей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при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10%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собственных средств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5,0 млн рублей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при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15%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собственных средств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8,0 млн рублей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при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20%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собственных средств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10,0 млн рублей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при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25%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собственных средств.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107" y="2742882"/>
            <a:ext cx="3456384" cy="107721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Отбор проектов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проводит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Министерство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сельского хозяйства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Российской Федерации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107" y="4221088"/>
            <a:ext cx="3456384" cy="132343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Отбор получателей грантов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прошедших отбор проектов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проводит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министерство сельского хозяйства Красноярского края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2523" y="2708920"/>
            <a:ext cx="6480720" cy="400109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Целевые направления расходования гранта:</a:t>
            </a:r>
            <a:endParaRPr lang="ru-RU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приобретение, строительство,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модернизация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или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реконструкция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средств размещения, в том числе модульных, используемых для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деятельности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оказанию услуг в сфере сельского туризма, объектов туристского показа, объектов развлекательной инфраструктуры сельского туризма, включая детские развлекательные комплексы, объектов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проката;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подключение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средств размещения и объектов к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электрическим, водо-, газо- и теплопроводным сетям, в том числе автономным, канализационным сетям, обустройство автономных источников электро-, водо-, газо- и теплоснабжения;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приобретение и монтаж туристского оборудования, снаряжения и </a:t>
            </a:r>
            <a:r>
              <a:rPr lang="ru-RU" sz="1400" b="1" dirty="0" smtClean="0">
                <a:solidFill>
                  <a:srgbClr val="002060"/>
                </a:solidFill>
              </a:rPr>
              <a:t>инвентаря, </a:t>
            </a:r>
            <a:r>
              <a:rPr lang="ru-RU" sz="1400" b="1" dirty="0">
                <a:solidFill>
                  <a:srgbClr val="002060"/>
                </a:solidFill>
              </a:rPr>
              <a:t>мебели и оборудования для оснащения средств размещения, используемых для осуществления деятельности по оказанию услуг в сфере сельского туризма, техники, специализированного транспорта, </a:t>
            </a:r>
            <a:r>
              <a:rPr lang="ru-RU" sz="1400" b="1" dirty="0" smtClean="0">
                <a:solidFill>
                  <a:srgbClr val="002060"/>
                </a:solidFill>
              </a:rPr>
              <a:t>согласно установленному Минсельхоз России перечню;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проведение работ по благоустройству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территорий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прилегающих к средствам размещения, используемым для осуществления деятельности по оказанию услуг в сфере сельского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туризма.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8" y="2785552"/>
            <a:ext cx="523882" cy="33876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7" y="4293096"/>
            <a:ext cx="262885" cy="29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15" y="435061"/>
            <a:ext cx="1268760" cy="1268760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0100224" y="6399085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22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604" y="384699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Государственная поддержка сельскохозяйственных потребительских кооперативов (СПОК) за счет средств краевого бюджета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99" y="2144900"/>
            <a:ext cx="10329937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500" b="1" dirty="0" smtClean="0">
                <a:solidFill>
                  <a:srgbClr val="002060"/>
                </a:solidFill>
              </a:rPr>
              <a:t>на </a:t>
            </a:r>
            <a:r>
              <a:rPr lang="ru-RU" sz="1500" b="1" dirty="0">
                <a:solidFill>
                  <a:srgbClr val="002060"/>
                </a:solidFill>
              </a:rPr>
              <a:t>возмещение части затрат, связанных с закупом животноводческой </a:t>
            </a:r>
            <a:r>
              <a:rPr lang="ru-RU" sz="1500" b="1" dirty="0" smtClean="0">
                <a:solidFill>
                  <a:srgbClr val="002060"/>
                </a:solidFill>
              </a:rPr>
              <a:t>продукции у </a:t>
            </a:r>
            <a:r>
              <a:rPr lang="ru-RU" sz="1500" b="1" dirty="0">
                <a:solidFill>
                  <a:srgbClr val="002060"/>
                </a:solidFill>
              </a:rPr>
              <a:t>граждан, ведущих </a:t>
            </a:r>
            <a:r>
              <a:rPr lang="ru-RU" sz="1500" b="1" dirty="0" smtClean="0">
                <a:solidFill>
                  <a:srgbClr val="002060"/>
                </a:solidFill>
              </a:rPr>
              <a:t>ЛПХ 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на территории края;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b="1" dirty="0" smtClean="0">
                <a:solidFill>
                  <a:srgbClr val="002060"/>
                </a:solidFill>
              </a:rPr>
              <a:t>на </a:t>
            </a:r>
            <a:r>
              <a:rPr lang="ru-RU" sz="1500" b="1" dirty="0">
                <a:solidFill>
                  <a:srgbClr val="002060"/>
                </a:solidFill>
              </a:rPr>
              <a:t>финансовое обеспечение (возмещение) части затрат, связанных с приобретением сельскохозяйственной техники для </a:t>
            </a:r>
            <a:r>
              <a:rPr lang="ru-RU" sz="1500" b="1" dirty="0" smtClean="0">
                <a:solidFill>
                  <a:srgbClr val="002060"/>
                </a:solidFill>
              </a:rPr>
              <a:t>оказания </a:t>
            </a:r>
            <a:r>
              <a:rPr lang="ru-RU" sz="1500" b="1" dirty="0">
                <a:solidFill>
                  <a:srgbClr val="002060"/>
                </a:solidFill>
              </a:rPr>
              <a:t>членам кооператива </a:t>
            </a:r>
            <a:r>
              <a:rPr lang="ru-RU" sz="1500" b="1" dirty="0" smtClean="0">
                <a:solidFill>
                  <a:srgbClr val="002060"/>
                </a:solidFill>
              </a:rPr>
              <a:t>услуг по </a:t>
            </a:r>
            <a:r>
              <a:rPr lang="ru-RU" sz="1500" b="1" dirty="0">
                <a:solidFill>
                  <a:srgbClr val="002060"/>
                </a:solidFill>
              </a:rPr>
              <a:t>обработке </a:t>
            </a:r>
            <a:r>
              <a:rPr lang="ru-RU" sz="1500" b="1" dirty="0" smtClean="0">
                <a:solidFill>
                  <a:srgbClr val="002060"/>
                </a:solidFill>
              </a:rPr>
              <a:t>земли;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b="1" dirty="0" smtClean="0">
                <a:solidFill>
                  <a:srgbClr val="002060"/>
                </a:solidFill>
              </a:rPr>
              <a:t>на </a:t>
            </a:r>
            <a:r>
              <a:rPr lang="ru-RU" sz="1500" b="1" dirty="0">
                <a:solidFill>
                  <a:srgbClr val="002060"/>
                </a:solidFill>
              </a:rPr>
              <a:t>финансовое обеспечение (возмещение) части затрат, связанных с приобретением техники и оборудования, специализированного транспорта, печей </a:t>
            </a:r>
            <a:r>
              <a:rPr lang="ru-RU" sz="1500" b="1" dirty="0" smtClean="0">
                <a:solidFill>
                  <a:srgbClr val="002060"/>
                </a:solidFill>
              </a:rPr>
              <a:t>для </a:t>
            </a:r>
            <a:r>
              <a:rPr lang="ru-RU" sz="1500" b="1" dirty="0">
                <a:solidFill>
                  <a:srgbClr val="002060"/>
                </a:solidFill>
              </a:rPr>
              <a:t>утилизации биологических отходов, модульных объектов и (или) оборудования, </a:t>
            </a:r>
            <a:r>
              <a:rPr lang="ru-RU" sz="1500" b="1" dirty="0" smtClean="0">
                <a:solidFill>
                  <a:srgbClr val="002060"/>
                </a:solidFill>
              </a:rPr>
              <a:t>для </a:t>
            </a:r>
            <a:r>
              <a:rPr lang="ru-RU" sz="1500" b="1" dirty="0">
                <a:solidFill>
                  <a:srgbClr val="002060"/>
                </a:solidFill>
              </a:rPr>
              <a:t>убоя сельскохозяйственных </a:t>
            </a:r>
            <a:r>
              <a:rPr lang="ru-RU" sz="1500" b="1" dirty="0" smtClean="0">
                <a:solidFill>
                  <a:srgbClr val="002060"/>
                </a:solidFill>
              </a:rPr>
              <a:t>животных; 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b="1" dirty="0" smtClean="0">
                <a:solidFill>
                  <a:srgbClr val="002060"/>
                </a:solidFill>
              </a:rPr>
              <a:t>на финансовое обеспечение (возмещение) части затрат, связанных с приобретением для граждан, ведущих ЛПХ, являющихся членами кооператива, нетелей (в т.ч. племенных) и (или) коров (в т.ч. племенных) молочного направления продуктивности, и (или) молодняка крупного рогатого скота (бычков);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b="1" dirty="0" smtClean="0">
                <a:solidFill>
                  <a:srgbClr val="002060"/>
                </a:solidFill>
              </a:rPr>
              <a:t>на возмещение части затрат, связанных с содержанием коров молочного направления продуктивности, находящихся в собственности и (или) пользовании у граждан, ведущих ЛПХ, являющихся членами кооператива;</a:t>
            </a:r>
          </a:p>
          <a:p>
            <a:pPr marL="342900" indent="-342900" algn="just">
              <a:buFontTx/>
              <a:buAutoNum type="arabicParenR"/>
            </a:pPr>
            <a:r>
              <a:rPr lang="ru-RU" sz="1500" b="1" dirty="0" smtClean="0">
                <a:solidFill>
                  <a:srgbClr val="002060"/>
                </a:solidFill>
              </a:rPr>
              <a:t>на возмещение части затрат на уплату процентов по кредитам, полученным в российских кредитных организациях, и займам, полученным в сельскохозяйственных кредитных потребительских кооперативах, по кредитным договорам (</a:t>
            </a:r>
            <a:r>
              <a:rPr lang="ru-RU" sz="1500" b="1" dirty="0" err="1" smtClean="0">
                <a:solidFill>
                  <a:srgbClr val="002060"/>
                </a:solidFill>
              </a:rPr>
              <a:t>договорам</a:t>
            </a:r>
            <a:r>
              <a:rPr lang="ru-RU" sz="1500" b="1" dirty="0" smtClean="0">
                <a:solidFill>
                  <a:srgbClr val="002060"/>
                </a:solidFill>
              </a:rPr>
              <a:t> займа), заключенным с 1 января 2020 года на срок до 2 лет, (для сельскохозяйственных потребительских кооперативов </a:t>
            </a:r>
            <a:r>
              <a:rPr lang="en-US" sz="1500" b="1" dirty="0" smtClean="0">
                <a:solidFill>
                  <a:srgbClr val="002060"/>
                </a:solidFill>
              </a:rPr>
              <a:t>II </a:t>
            </a:r>
            <a:r>
              <a:rPr lang="ru-RU" sz="1500" b="1" dirty="0" smtClean="0">
                <a:solidFill>
                  <a:srgbClr val="002060"/>
                </a:solidFill>
              </a:rPr>
              <a:t>уровня).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10163628" y="6453336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8" y="180676"/>
            <a:ext cx="2386617" cy="1789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531" y="1370485"/>
            <a:ext cx="1024930" cy="600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688" y="6104813"/>
            <a:ext cx="100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!!!</a:t>
            </a:r>
            <a:r>
              <a:rPr lang="ru-RU" dirty="0" smtClean="0">
                <a:solidFill>
                  <a:srgbClr val="002060"/>
                </a:solidFill>
              </a:rPr>
              <a:t>    Предоставляются за счет средств краевого бюджета.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Заявки представляются только в электронном виде в системе «Субсидия АПК24»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603" y="16902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Субсидии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E77E29-B9CE-405C-9150-A5E4EA60801A}"/>
              </a:ext>
            </a:extLst>
          </p:cNvPr>
          <p:cNvSpPr/>
          <p:nvPr/>
        </p:nvSpPr>
        <p:spPr>
          <a:xfrm>
            <a:off x="123872" y="113147"/>
            <a:ext cx="10349709" cy="10519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u="sng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части </a:t>
            </a:r>
            <a:r>
              <a:rPr lang="ru-RU" sz="2000" b="1" u="sng" dirty="0" smtClean="0">
                <a:solidFill>
                  <a:srgbClr val="002060"/>
                </a:solidFill>
                <a:latin typeface="+mj-lt"/>
              </a:rPr>
              <a:t>затрат, </a:t>
            </a:r>
            <a:r>
              <a:rPr lang="ru-RU" sz="2000" b="1" u="sng" dirty="0">
                <a:solidFill>
                  <a:srgbClr val="002060"/>
                </a:solidFill>
              </a:rPr>
              <a:t>связанных с закупом животноводческой продукции </a:t>
            </a:r>
            <a:endParaRPr lang="ru-RU" sz="2000" b="1" u="sng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000" b="1" u="sng" dirty="0" smtClean="0">
                <a:solidFill>
                  <a:srgbClr val="002060"/>
                </a:solidFill>
              </a:rPr>
              <a:t>(</a:t>
            </a:r>
            <a:r>
              <a:rPr lang="ru-RU" sz="2000" b="1" u="sng" dirty="0">
                <a:solidFill>
                  <a:srgbClr val="002060"/>
                </a:solidFill>
              </a:rPr>
              <a:t>молока, мяса свиней и мяса крупного рогатого скота) у граждан, ведущих </a:t>
            </a:r>
            <a:r>
              <a:rPr lang="ru-RU" sz="2000" b="1" u="sng" dirty="0" smtClean="0">
                <a:solidFill>
                  <a:srgbClr val="002060"/>
                </a:solidFill>
              </a:rPr>
              <a:t>ЛПХ</a:t>
            </a:r>
            <a:endParaRPr lang="ru-RU" sz="2000" b="1" u="sng" dirty="0">
              <a:solidFill>
                <a:srgbClr val="002060"/>
              </a:solidFill>
              <a:latin typeface="+mj-lt"/>
            </a:endParaRPr>
          </a:p>
          <a:p>
            <a:pPr algn="ctr" fontAlgn="base"/>
            <a:r>
              <a:rPr lang="ru-RU" sz="1600" dirty="0" smtClean="0">
                <a:solidFill>
                  <a:srgbClr val="002060"/>
                </a:solidFill>
                <a:effectLst/>
                <a:latin typeface="+mj-lt"/>
              </a:rPr>
              <a:t>(абзац 2 подпункта «а» пункта 2 статьи 9 </a:t>
            </a:r>
            <a:r>
              <a:rPr lang="ru-RU" sz="1600" dirty="0">
                <a:solidFill>
                  <a:srgbClr val="002060"/>
                </a:solidFill>
                <a:effectLst/>
                <a:latin typeface="+mj-lt"/>
              </a:rPr>
              <a:t>Закона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+mj-lt"/>
              </a:rPr>
              <a:t>края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3-1004;</a:t>
            </a:r>
          </a:p>
          <a:p>
            <a:pPr algn="ctr" fontAlgn="base"/>
            <a:r>
              <a:rPr lang="ru-RU" sz="1600" dirty="0">
                <a:solidFill>
                  <a:srgbClr val="002060"/>
                </a:solidFill>
                <a:latin typeface="+mj-lt"/>
              </a:rPr>
              <a:t>Постановление Правительства Красноярского края от 07.11.2022 N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949-п "Об утверждении Порядка …")</a:t>
            </a:r>
            <a:endParaRPr lang="ru-RU" sz="160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612" y="1297926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Ставки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субсидирования: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460" y="1623462"/>
            <a:ext cx="1008112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молоко </a:t>
            </a:r>
            <a:r>
              <a:rPr lang="ru-RU" sz="1600" dirty="0">
                <a:solidFill>
                  <a:srgbClr val="002060"/>
                </a:solidFill>
              </a:rPr>
              <a:t>(в пересчете на молоко жирностью 3,4 процента)</a:t>
            </a:r>
            <a:r>
              <a:rPr lang="ru-RU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 smtClean="0">
                <a:solidFill>
                  <a:srgbClr val="002060"/>
                </a:solidFill>
              </a:rPr>
              <a:t>4 000,0 </a:t>
            </a:r>
            <a:r>
              <a:rPr lang="ru-RU" sz="1600" i="1" dirty="0" smtClean="0">
                <a:solidFill>
                  <a:srgbClr val="002060"/>
                </a:solidFill>
              </a:rPr>
              <a:t>рублей за 1 тонну</a:t>
            </a:r>
            <a:endParaRPr lang="ru-RU" sz="1600" i="1" dirty="0">
              <a:solidFill>
                <a:srgbClr val="00206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мясо </a:t>
            </a:r>
            <a:r>
              <a:rPr lang="ru-RU" sz="1600" b="1" dirty="0">
                <a:solidFill>
                  <a:srgbClr val="002060"/>
                </a:solidFill>
              </a:rPr>
              <a:t>свиней </a:t>
            </a:r>
            <a:r>
              <a:rPr lang="ru-RU" sz="1600" dirty="0">
                <a:solidFill>
                  <a:srgbClr val="002060"/>
                </a:solidFill>
              </a:rPr>
              <a:t>(в пересчете на живой вес) </a:t>
            </a:r>
            <a:r>
              <a:rPr lang="ru-RU" sz="1600" b="1" dirty="0">
                <a:solidFill>
                  <a:srgbClr val="002060"/>
                </a:solidFill>
              </a:rPr>
              <a:t>– 9 </a:t>
            </a:r>
            <a:r>
              <a:rPr lang="ru-RU" sz="1600" b="1" dirty="0" smtClean="0">
                <a:solidFill>
                  <a:srgbClr val="002060"/>
                </a:solidFill>
              </a:rPr>
              <a:t>000,0 </a:t>
            </a:r>
            <a:r>
              <a:rPr lang="ru-RU" sz="1600" i="1" dirty="0">
                <a:solidFill>
                  <a:srgbClr val="002060"/>
                </a:solidFill>
              </a:rPr>
              <a:t>рублей за 1 </a:t>
            </a:r>
            <a:r>
              <a:rPr lang="ru-RU" sz="1600" i="1" dirty="0" smtClean="0">
                <a:solidFill>
                  <a:srgbClr val="002060"/>
                </a:solidFill>
              </a:rPr>
              <a:t>тонну;</a:t>
            </a:r>
            <a:endParaRPr lang="ru-RU" sz="1600" i="1" dirty="0">
              <a:solidFill>
                <a:srgbClr val="00206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мясо </a:t>
            </a:r>
            <a:r>
              <a:rPr lang="ru-RU" sz="1600" b="1" dirty="0">
                <a:solidFill>
                  <a:srgbClr val="002060"/>
                </a:solidFill>
              </a:rPr>
              <a:t>крупного рогатого скота </a:t>
            </a:r>
            <a:r>
              <a:rPr lang="ru-RU" sz="1600" dirty="0">
                <a:solidFill>
                  <a:srgbClr val="002060"/>
                </a:solidFill>
              </a:rPr>
              <a:t>(в пересчете на живой вес)</a:t>
            </a:r>
            <a:r>
              <a:rPr lang="ru-RU" sz="1600" b="1" dirty="0">
                <a:solidFill>
                  <a:srgbClr val="002060"/>
                </a:solidFill>
              </a:rPr>
              <a:t> – 10 </a:t>
            </a:r>
            <a:r>
              <a:rPr lang="ru-RU" sz="1600" b="1" dirty="0" smtClean="0">
                <a:solidFill>
                  <a:srgbClr val="002060"/>
                </a:solidFill>
              </a:rPr>
              <a:t>300,0 </a:t>
            </a:r>
            <a:r>
              <a:rPr lang="ru-RU" sz="1600" i="1" dirty="0">
                <a:solidFill>
                  <a:srgbClr val="002060"/>
                </a:solidFill>
              </a:rPr>
              <a:t>рублей за 1 </a:t>
            </a:r>
            <a:r>
              <a:rPr lang="ru-RU" sz="1600" i="1" dirty="0" smtClean="0">
                <a:solidFill>
                  <a:srgbClr val="002060"/>
                </a:solidFill>
              </a:rPr>
              <a:t>тонну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673" y="2909097"/>
            <a:ext cx="1006390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</a:rPr>
              <a:t>сохранение объема закупа </a:t>
            </a:r>
            <a:r>
              <a:rPr lang="ru-RU" sz="1600" dirty="0">
                <a:solidFill>
                  <a:srgbClr val="002060"/>
                </a:solidFill>
              </a:rPr>
              <a:t>животноводческой продукции </a:t>
            </a:r>
            <a:r>
              <a:rPr lang="ru-RU" sz="1600" b="1" dirty="0">
                <a:solidFill>
                  <a:srgbClr val="002060"/>
                </a:solidFill>
              </a:rPr>
              <a:t>на уровне 100 </a:t>
            </a:r>
            <a:r>
              <a:rPr lang="ru-RU" sz="1600" b="1" dirty="0" smtClean="0">
                <a:solidFill>
                  <a:srgbClr val="002060"/>
                </a:solidFill>
              </a:rPr>
              <a:t>%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к </a:t>
            </a:r>
            <a:r>
              <a:rPr lang="ru-RU" sz="1600" b="1" dirty="0">
                <a:solidFill>
                  <a:srgbClr val="002060"/>
                </a:solidFill>
              </a:rPr>
              <a:t>предыдущему отчетному периоду </a:t>
            </a:r>
            <a:r>
              <a:rPr lang="ru-RU" sz="1600" b="1" dirty="0" smtClean="0">
                <a:solidFill>
                  <a:srgbClr val="002060"/>
                </a:solidFill>
              </a:rPr>
              <a:t>;  </a:t>
            </a:r>
            <a:r>
              <a:rPr lang="ru-RU" sz="1600" dirty="0" smtClean="0">
                <a:solidFill>
                  <a:srgbClr val="002060"/>
                </a:solidFill>
              </a:rPr>
              <a:t>для </a:t>
            </a:r>
            <a:r>
              <a:rPr lang="ru-RU" sz="1600" dirty="0">
                <a:solidFill>
                  <a:srgbClr val="002060"/>
                </a:solidFill>
              </a:rPr>
              <a:t>получателей субсидии, созданных в текущем финансовом году, – </a:t>
            </a:r>
            <a:r>
              <a:rPr lang="ru-RU" sz="1600" dirty="0" smtClean="0">
                <a:solidFill>
                  <a:srgbClr val="002060"/>
                </a:solidFill>
              </a:rPr>
              <a:t>прирост </a:t>
            </a:r>
            <a:r>
              <a:rPr lang="ru-RU" sz="1600" dirty="0">
                <a:solidFill>
                  <a:srgbClr val="002060"/>
                </a:solidFill>
              </a:rPr>
              <a:t>объема закупа животноводческой продукции </a:t>
            </a:r>
            <a:r>
              <a:rPr lang="ru-RU" sz="1600" dirty="0" smtClean="0">
                <a:solidFill>
                  <a:srgbClr val="002060"/>
                </a:solidFill>
              </a:rPr>
              <a:t>в течение текущего финансового года не </a:t>
            </a:r>
            <a:r>
              <a:rPr lang="ru-RU" sz="1600" dirty="0">
                <a:solidFill>
                  <a:srgbClr val="002060"/>
                </a:solidFill>
              </a:rPr>
              <a:t>менее, чем на 1 </a:t>
            </a:r>
            <a:r>
              <a:rPr lang="ru-RU" sz="1600" dirty="0" smtClean="0">
                <a:solidFill>
                  <a:srgbClr val="002060"/>
                </a:solidFill>
              </a:rPr>
              <a:t>% </a:t>
            </a:r>
            <a:r>
              <a:rPr lang="ru-RU" sz="1600" dirty="0">
                <a:solidFill>
                  <a:srgbClr val="002060"/>
                </a:solidFill>
              </a:rPr>
              <a:t>к предыдущему отчетному </a:t>
            </a:r>
            <a:r>
              <a:rPr lang="ru-RU" sz="1600" dirty="0" smtClean="0">
                <a:solidFill>
                  <a:srgbClr val="002060"/>
                </a:solidFill>
              </a:rPr>
              <a:t>периоду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673" y="2583561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Результат предоставления субсидии: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734" y="5411176"/>
            <a:ext cx="1006968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осуществление деятельности по закупу животноводческой продукции (молока, и (или) мяса свиней, и (или) мяса крупного рогатого скота</a:t>
            </a:r>
            <a:r>
              <a:rPr lang="ru-RU" sz="1600" dirty="0" smtClean="0"/>
              <a:t>) только </a:t>
            </a:r>
            <a:r>
              <a:rPr lang="ru-RU" sz="1600" dirty="0"/>
              <a:t>у граждан, ведущих </a:t>
            </a:r>
            <a:r>
              <a:rPr lang="ru-RU" sz="1600" dirty="0" smtClean="0"/>
              <a:t>ЛПХ, </a:t>
            </a:r>
            <a:r>
              <a:rPr lang="ru-RU" sz="1600" dirty="0"/>
              <a:t>на территории Красноярского </a:t>
            </a:r>
            <a:r>
              <a:rPr lang="ru-RU" sz="1600" dirty="0" smtClean="0"/>
              <a:t>края;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возмещение уже понесенных СПоК затрат.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0056952" y="6299256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6299" y="4409144"/>
            <a:ext cx="1008112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квартал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в периоде с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4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квартала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года, предшествующего году предоставления субсидии, по 3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квартал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года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предоставления субсидии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включительно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299" y="4078820"/>
            <a:ext cx="1870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Отчетный период: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88" y="5098658"/>
            <a:ext cx="1972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Особые условия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5" b="35767"/>
          <a:stretch/>
        </p:blipFill>
        <p:spPr>
          <a:xfrm>
            <a:off x="6984851" y="5965247"/>
            <a:ext cx="2755687" cy="735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8787" y="123610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Отбор планируется на апрель, июль, октябрь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E77E29-B9CE-405C-9150-A5E4EA60801A}"/>
              </a:ext>
            </a:extLst>
          </p:cNvPr>
          <p:cNvSpPr/>
          <p:nvPr/>
        </p:nvSpPr>
        <p:spPr>
          <a:xfrm>
            <a:off x="451641" y="118144"/>
            <a:ext cx="10349709" cy="17063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Финансовое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обеспечение (возмещение) части затрат, связанных с приобретением сельскохозяйственной техники для оказания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членам СПоК (КФХ и ИП,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являющимся сельскохозяйственными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товаропроизводителями,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гражданам, ведущим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ЛПХ) услуг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по обработке земли (вспашке, посадке, внесению минеральных удобрений, прополке и уборке урожая)</a:t>
            </a:r>
            <a:endParaRPr lang="ru-RU" b="1" u="sng" dirty="0" smtClean="0">
              <a:solidFill>
                <a:srgbClr val="002060"/>
              </a:solidFill>
              <a:latin typeface="+mj-lt"/>
            </a:endParaRPr>
          </a:p>
          <a:p>
            <a:pPr algn="ctr" fontAlgn="base"/>
            <a:r>
              <a:rPr lang="ru-RU" sz="1600" dirty="0" smtClean="0">
                <a:solidFill>
                  <a:srgbClr val="002060"/>
                </a:solidFill>
                <a:effectLst/>
                <a:latin typeface="+mj-lt"/>
              </a:rPr>
              <a:t>(абзац 5 подпункта «а» пункта 2 статьи 9 </a:t>
            </a:r>
            <a:r>
              <a:rPr lang="ru-RU" sz="1600" dirty="0">
                <a:solidFill>
                  <a:srgbClr val="002060"/>
                </a:solidFill>
                <a:effectLst/>
                <a:latin typeface="+mj-lt"/>
              </a:rPr>
              <a:t>Закона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+mj-lt"/>
              </a:rPr>
              <a:t>края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№ 3-1004; </a:t>
            </a:r>
            <a:endParaRPr lang="ru-RU" sz="16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fontAlgn="base"/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Правительства Красноярского края от 12.12.2022 N 1083-п "Об утверждении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Порядка…»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+mj-lt"/>
              </a:rPr>
              <a:t>)</a:t>
            </a:r>
            <a:endParaRPr lang="ru-RU" sz="160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39" y="2357430"/>
            <a:ext cx="621510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НОВОЕ!!! 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50%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понесенных затрат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НО не более 20,0 </a:t>
            </a:r>
            <a:r>
              <a:rPr lang="ru-RU" sz="1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млн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рублей </a:t>
            </a:r>
          </a:p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один кооператив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030" y="3360895"/>
            <a:ext cx="1028707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НОВОЕ!!!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</a:rPr>
              <a:t>Количество приобретенных техники </a:t>
            </a:r>
            <a:r>
              <a:rPr lang="ru-RU" sz="1500" dirty="0">
                <a:solidFill>
                  <a:srgbClr val="002060"/>
                </a:solidFill>
              </a:rPr>
              <a:t>и </a:t>
            </a:r>
            <a:r>
              <a:rPr lang="ru-RU" sz="1500" dirty="0" smtClean="0">
                <a:solidFill>
                  <a:srgbClr val="002060"/>
                </a:solidFill>
              </a:rPr>
              <a:t>оборудования </a:t>
            </a:r>
            <a:r>
              <a:rPr lang="ru-RU" sz="1500" dirty="0">
                <a:solidFill>
                  <a:srgbClr val="002060"/>
                </a:solidFill>
              </a:rPr>
              <a:t>для оказания членам сельскохозяйственного потребительского кооператива услуг по обработке земли (вспашке, посадке, внесению минеральных удобрений, прополке и уборке урожая</a:t>
            </a:r>
            <a:r>
              <a:rPr lang="ru-RU" sz="15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</a:rPr>
              <a:t>Количество </a:t>
            </a:r>
            <a:r>
              <a:rPr lang="ru-RU" sz="1500" dirty="0">
                <a:solidFill>
                  <a:srgbClr val="002060"/>
                </a:solidFill>
              </a:rPr>
              <a:t>членов </a:t>
            </a:r>
            <a:r>
              <a:rPr lang="ru-RU" sz="1500" dirty="0" smtClean="0">
                <a:solidFill>
                  <a:srgbClr val="002060"/>
                </a:solidFill>
              </a:rPr>
              <a:t>СПОК, </a:t>
            </a:r>
            <a:r>
              <a:rPr lang="ru-RU" sz="1500" dirty="0">
                <a:solidFill>
                  <a:srgbClr val="002060"/>
                </a:solidFill>
              </a:rPr>
              <a:t>которым оказаны услуги по обработке земли (вспашке, посадке, внесению минеральных удобрений, прополке и уборке урожая)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030" y="3078233"/>
            <a:ext cx="3661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Результат предоставления субсидии: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75" y="5187175"/>
            <a:ext cx="1042669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государственная поддержка в 2024 году будет предоставляться только на возмещение затрат.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приобретение </a:t>
            </a:r>
            <a:r>
              <a:rPr lang="ru-RU" sz="1600" dirty="0">
                <a:solidFill>
                  <a:srgbClr val="002060"/>
                </a:solidFill>
              </a:rPr>
              <a:t>сельскохозяйственной техники </a:t>
            </a:r>
            <a:r>
              <a:rPr lang="ru-RU" sz="1600" b="1" dirty="0">
                <a:solidFill>
                  <a:srgbClr val="002060"/>
                </a:solidFill>
              </a:rPr>
              <a:t>в период с июля года, предшествующего году предоставления субсидий, по июнь года предоставления субсидий включительно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приобретать </a:t>
            </a:r>
            <a:r>
              <a:rPr lang="ru-RU" sz="1600" dirty="0">
                <a:solidFill>
                  <a:srgbClr val="002060"/>
                </a:solidFill>
              </a:rPr>
              <a:t>сельскохозяйственную технику для оказания услуг </a:t>
            </a:r>
            <a:r>
              <a:rPr lang="ru-RU" sz="1600" dirty="0" smtClean="0">
                <a:solidFill>
                  <a:srgbClr val="002060"/>
                </a:solidFill>
              </a:rPr>
              <a:t>по </a:t>
            </a:r>
            <a:r>
              <a:rPr lang="ru-RU" sz="1600" dirty="0">
                <a:solidFill>
                  <a:srgbClr val="002060"/>
                </a:solidFill>
              </a:rPr>
              <a:t>обработке земли </a:t>
            </a:r>
            <a:r>
              <a:rPr lang="ru-RU" sz="1600" b="1" dirty="0">
                <a:solidFill>
                  <a:srgbClr val="002060"/>
                </a:solidFill>
              </a:rPr>
              <a:t>года выпуска не более трех </a:t>
            </a:r>
            <a:r>
              <a:rPr lang="ru-RU" sz="1600" b="1" dirty="0" smtClean="0">
                <a:solidFill>
                  <a:srgbClr val="002060"/>
                </a:solidFill>
              </a:rPr>
              <a:t>лет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0081195" y="6367486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39" y="4885798"/>
            <a:ext cx="304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Особые условия: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7139" y="2000240"/>
            <a:ext cx="2357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Ставка субсидирования: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6" b="34937" l="4314" r="96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47" b="62023"/>
          <a:stretch/>
        </p:blipFill>
        <p:spPr>
          <a:xfrm>
            <a:off x="7295698" y="1916996"/>
            <a:ext cx="3071834" cy="11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E77E29-B9CE-405C-9150-A5E4EA60801A}"/>
              </a:ext>
            </a:extLst>
          </p:cNvPr>
          <p:cNvSpPr/>
          <p:nvPr/>
        </p:nvSpPr>
        <p:spPr>
          <a:xfrm>
            <a:off x="347005" y="0"/>
            <a:ext cx="10349709" cy="15971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Финансовое 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обеспечение (возмещение) части затрат, связанных с приобретением техники и оборудования, специализированного транспорта, печей (крематоров, </a:t>
            </a:r>
            <a:r>
              <a:rPr lang="ru-RU" b="1" u="sng" dirty="0" err="1">
                <a:solidFill>
                  <a:srgbClr val="002060"/>
                </a:solidFill>
                <a:latin typeface="+mj-lt"/>
              </a:rPr>
              <a:t>инсинераторов</a:t>
            </a:r>
            <a:r>
              <a:rPr lang="ru-RU" b="1" u="sng" dirty="0">
                <a:solidFill>
                  <a:srgbClr val="002060"/>
                </a:solidFill>
                <a:latin typeface="+mj-lt"/>
              </a:rPr>
              <a:t>) для утилизации биологических отходов, модульных объектов и (или) оборудования, предназначенных для убоя сельскохозяйственных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животных</a:t>
            </a:r>
          </a:p>
          <a:p>
            <a:pPr algn="ctr" fontAlgn="base"/>
            <a:r>
              <a:rPr lang="ru-RU" sz="1400" dirty="0" smtClean="0">
                <a:solidFill>
                  <a:srgbClr val="002060"/>
                </a:solidFill>
                <a:effectLst/>
                <a:latin typeface="+mj-lt"/>
              </a:rPr>
              <a:t>(абзац 7 подпункта «а» пункта 2 статьи 9 </a:t>
            </a:r>
            <a:r>
              <a:rPr lang="ru-RU" sz="1400" dirty="0">
                <a:solidFill>
                  <a:srgbClr val="002060"/>
                </a:solidFill>
                <a:effectLst/>
                <a:latin typeface="+mj-lt"/>
              </a:rPr>
              <a:t>Закона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+mj-lt"/>
              </a:rPr>
              <a:t>края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№ 3-1004; </a:t>
            </a:r>
            <a:endParaRPr lang="ru-RU" sz="14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Правительства Красноярского края от 12.12.2022 N 1081-п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«Об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утверждении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Порядка…»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+mj-lt"/>
              </a:rPr>
              <a:t>)</a:t>
            </a:r>
            <a:endParaRPr lang="ru-RU" sz="140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577" y="1857364"/>
            <a:ext cx="685804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90%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понесенных затрат, но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НОВОЕ! </a:t>
            </a:r>
            <a:endParaRPr lang="ru-RU" sz="16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 более 10,0 </a:t>
            </a:r>
            <a:r>
              <a:rPr lang="ru-RU" sz="1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млн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рублей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в случае приобретения т</a:t>
            </a:r>
            <a:r>
              <a:rPr lang="ru-RU" sz="1600" dirty="0" smtClean="0">
                <a:solidFill>
                  <a:srgbClr val="002060"/>
                </a:solidFill>
              </a:rPr>
              <a:t>ехники, оборудования, </a:t>
            </a:r>
          </a:p>
          <a:p>
            <a:pPr fontAlgn="base"/>
            <a:r>
              <a:rPr lang="ru-RU" sz="1600" dirty="0" smtClean="0">
                <a:solidFill>
                  <a:srgbClr val="002060"/>
                </a:solidFill>
              </a:rPr>
              <a:t>спецтранспорта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 более 20,0 </a:t>
            </a:r>
            <a:r>
              <a:rPr lang="ru-RU" sz="1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млн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рублей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в случае приобретения </a:t>
            </a:r>
            <a:r>
              <a:rPr lang="ru-RU" sz="1600" dirty="0" smtClean="0">
                <a:solidFill>
                  <a:srgbClr val="002060"/>
                </a:solidFill>
              </a:rPr>
              <a:t>, печей, модульных объектов, оборудования для убоя</a:t>
            </a:r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428" y="3488973"/>
            <a:ext cx="10429948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НОВОЕ!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Количество п</a:t>
            </a:r>
            <a:r>
              <a:rPr lang="ru-RU" sz="1500" dirty="0" smtClean="0">
                <a:solidFill>
                  <a:srgbClr val="002060"/>
                </a:solidFill>
              </a:rPr>
              <a:t>риобретенной техники </a:t>
            </a:r>
            <a:r>
              <a:rPr lang="ru-RU" sz="1500" dirty="0">
                <a:solidFill>
                  <a:srgbClr val="002060"/>
                </a:solidFill>
              </a:rPr>
              <a:t>и </a:t>
            </a:r>
            <a:r>
              <a:rPr lang="ru-RU" sz="1500" dirty="0" smtClean="0">
                <a:solidFill>
                  <a:srgbClr val="002060"/>
                </a:solidFill>
              </a:rPr>
              <a:t>оборудования, специализированного транспорта, печей </a:t>
            </a:r>
            <a:r>
              <a:rPr lang="ru-RU" sz="1500" dirty="0">
                <a:solidFill>
                  <a:srgbClr val="002060"/>
                </a:solidFill>
              </a:rPr>
              <a:t>(</a:t>
            </a:r>
            <a:r>
              <a:rPr lang="ru-RU" sz="1500" dirty="0" smtClean="0">
                <a:solidFill>
                  <a:srgbClr val="002060"/>
                </a:solidFill>
              </a:rPr>
              <a:t>крематоров, </a:t>
            </a:r>
            <a:r>
              <a:rPr lang="ru-RU" sz="1500" dirty="0" err="1" smtClean="0">
                <a:solidFill>
                  <a:srgbClr val="002060"/>
                </a:solidFill>
              </a:rPr>
              <a:t>инсинераторов</a:t>
            </a:r>
            <a:r>
              <a:rPr lang="ru-RU" sz="1500" dirty="0" smtClean="0">
                <a:solidFill>
                  <a:srgbClr val="002060"/>
                </a:solidFill>
              </a:rPr>
              <a:t>) </a:t>
            </a:r>
            <a:r>
              <a:rPr lang="ru-RU" sz="1500" dirty="0">
                <a:solidFill>
                  <a:srgbClr val="002060"/>
                </a:solidFill>
              </a:rPr>
              <a:t>для утилизации биологических отходов, </a:t>
            </a:r>
            <a:r>
              <a:rPr lang="ru-RU" sz="1500" dirty="0" smtClean="0">
                <a:solidFill>
                  <a:srgbClr val="002060"/>
                </a:solidFill>
              </a:rPr>
              <a:t>модульных объектов </a:t>
            </a:r>
            <a:r>
              <a:rPr lang="ru-RU" sz="1500" dirty="0">
                <a:solidFill>
                  <a:srgbClr val="002060"/>
                </a:solidFill>
              </a:rPr>
              <a:t>и (или) </a:t>
            </a:r>
            <a:r>
              <a:rPr lang="ru-RU" sz="1500" dirty="0" smtClean="0">
                <a:solidFill>
                  <a:srgbClr val="002060"/>
                </a:solidFill>
              </a:rPr>
              <a:t>оборудования</a:t>
            </a:r>
            <a:r>
              <a:rPr lang="ru-RU" sz="1500" smtClean="0">
                <a:solidFill>
                  <a:srgbClr val="002060"/>
                </a:solidFill>
              </a:rPr>
              <a:t>, предназначенных </a:t>
            </a:r>
            <a:r>
              <a:rPr lang="ru-RU" sz="1500" dirty="0">
                <a:solidFill>
                  <a:srgbClr val="002060"/>
                </a:solidFill>
              </a:rPr>
              <a:t>для убоя сельскохозяйственных животных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577" y="3214686"/>
            <a:ext cx="5468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Результат предоставления субсидии: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28" y="4684919"/>
            <a:ext cx="1042994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</a:rPr>
              <a:t>приобретение </a:t>
            </a:r>
            <a:r>
              <a:rPr lang="ru-RU" sz="1500" dirty="0">
                <a:solidFill>
                  <a:srgbClr val="002060"/>
                </a:solidFill>
              </a:rPr>
              <a:t>техники и оборудования, транспорта, печей, модульных объектов, оборудования для убоя годом выпуска не более </a:t>
            </a:r>
            <a:r>
              <a:rPr lang="ru-RU" sz="1500" dirty="0" smtClean="0">
                <a:solidFill>
                  <a:srgbClr val="002060"/>
                </a:solidFill>
              </a:rPr>
              <a:t>3-х </a:t>
            </a:r>
            <a:r>
              <a:rPr lang="ru-RU" sz="1500" dirty="0">
                <a:solidFill>
                  <a:srgbClr val="002060"/>
                </a:solidFill>
              </a:rPr>
              <a:t>лет. Количество лет, прошедших с года выпуска </a:t>
            </a:r>
            <a:r>
              <a:rPr lang="ru-RU" sz="1500" dirty="0" smtClean="0">
                <a:solidFill>
                  <a:srgbClr val="002060"/>
                </a:solidFill>
              </a:rPr>
              <a:t>определяется </a:t>
            </a:r>
            <a:r>
              <a:rPr lang="ru-RU" sz="1500" dirty="0">
                <a:solidFill>
                  <a:srgbClr val="002060"/>
                </a:solidFill>
              </a:rPr>
              <a:t>в календарных годах с года, следующего за годом выпуска техники и оборудования, транспорта, печей, модульных объектов, </a:t>
            </a:r>
            <a:r>
              <a:rPr lang="ru-RU" sz="1500" dirty="0" smtClean="0">
                <a:solidFill>
                  <a:srgbClr val="002060"/>
                </a:solidFill>
              </a:rPr>
              <a:t>оборудования </a:t>
            </a:r>
            <a:r>
              <a:rPr lang="ru-RU" sz="1500" dirty="0">
                <a:solidFill>
                  <a:srgbClr val="002060"/>
                </a:solidFill>
              </a:rPr>
              <a:t>для убоя;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</a:rPr>
              <a:t>внесение </a:t>
            </a:r>
            <a:r>
              <a:rPr lang="ru-RU" sz="1500" dirty="0">
                <a:solidFill>
                  <a:srgbClr val="002060"/>
                </a:solidFill>
              </a:rPr>
              <a:t>приобретаемых техники и оборудования, транспорта, печей, модульных объектов, оборудования для убоя в неделимый фонд кооператива;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</a:rPr>
              <a:t>приобретение </a:t>
            </a:r>
            <a:r>
              <a:rPr lang="ru-RU" sz="1500" dirty="0">
                <a:solidFill>
                  <a:srgbClr val="002060"/>
                </a:solidFill>
              </a:rPr>
              <a:t>сельскохозяйственной техники в период с </a:t>
            </a:r>
            <a:r>
              <a:rPr lang="ru-RU" sz="1500" dirty="0" smtClean="0">
                <a:solidFill>
                  <a:srgbClr val="002060"/>
                </a:solidFill>
              </a:rPr>
              <a:t>июля года, предшествующего году предоставления субсидии, по </a:t>
            </a:r>
            <a:r>
              <a:rPr lang="ru-RU" sz="1500" dirty="0">
                <a:solidFill>
                  <a:srgbClr val="002060"/>
                </a:solidFill>
              </a:rPr>
              <a:t>июнь года </a:t>
            </a:r>
            <a:r>
              <a:rPr lang="ru-RU" sz="1500" dirty="0" smtClean="0">
                <a:solidFill>
                  <a:srgbClr val="002060"/>
                </a:solidFill>
              </a:rPr>
              <a:t>предоставления субсидии включительно;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</a:rPr>
              <a:t>государственная поддержка в 2024 году будет предоставляться только на возмещение затрат.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0081195" y="6374978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8577" y="4412696"/>
            <a:ext cx="4211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Особые условия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15" y="1571612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Ставки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субсидирования: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4" b="13623"/>
          <a:stretch/>
        </p:blipFill>
        <p:spPr>
          <a:xfrm>
            <a:off x="7344891" y="2344783"/>
            <a:ext cx="3598571" cy="8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418" y="54443"/>
            <a:ext cx="10423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Грант </a:t>
            </a:r>
            <a:r>
              <a:rPr lang="ru-RU" b="1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«Наш </a:t>
            </a:r>
            <a:r>
              <a:rPr lang="ru-RU" b="1" u="sng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фермер» </a:t>
            </a:r>
            <a:r>
              <a:rPr lang="ru-RU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на </a:t>
            </a:r>
            <a:r>
              <a:rPr lang="ru-RU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финансовое обеспечение затрат, связанных с реализацией проекта </a:t>
            </a:r>
            <a:endParaRPr lang="ru-RU" b="1" u="sng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по </a:t>
            </a:r>
            <a:r>
              <a:rPr lang="ru-RU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развитию сельскохозяйственной деятельности </a:t>
            </a:r>
            <a:endParaRPr lang="ru-RU" b="1" u="sng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(подпункт «а» пункта 3 статьи 9 </a:t>
            </a: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Закона края </a:t>
            </a:r>
            <a:r>
              <a:rPr lang="ru-RU" sz="1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от 07.07.2022 № 3-1004; Постановление </a:t>
            </a: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Правительства Красноярского края </a:t>
            </a:r>
            <a:endParaRPr lang="ru-RU" sz="14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25.10.2022 N 913-п "Об утверждении </a:t>
            </a:r>
            <a:r>
              <a:rPr lang="ru-RU" sz="1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Порядка…» </a:t>
            </a: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)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22095AD-3330-4342-892F-91C118679C8F}"/>
              </a:ext>
            </a:extLst>
          </p:cNvPr>
          <p:cNvSpPr/>
          <p:nvPr/>
        </p:nvSpPr>
        <p:spPr>
          <a:xfrm>
            <a:off x="3168427" y="1070106"/>
            <a:ext cx="7543659" cy="7872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МАКСИМАЛЬНЫЙ размер гранта</a:t>
            </a:r>
          </a:p>
          <a:p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млн рублей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реализацию проекта по развитию </a:t>
            </a:r>
            <a:r>
              <a:rPr lang="ru-RU" sz="1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сельхоздеятельности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(за исключением содержания и выращивания свиней, выращивания зерновых, зернобобовых и масличных культур)</a:t>
            </a:r>
          </a:p>
          <a:p>
            <a:r>
              <a:rPr 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!!!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МИНИМАЛЬНЫЙ размер НЕ устанавливается</a:t>
            </a:r>
            <a:endParaRPr lang="ru-RU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5D90973-AC3E-45C7-AF2E-A8DEB48C17FD}"/>
              </a:ext>
            </a:extLst>
          </p:cNvPr>
          <p:cNvSpPr/>
          <p:nvPr/>
        </p:nvSpPr>
        <p:spPr>
          <a:xfrm>
            <a:off x="3168426" y="1928802"/>
            <a:ext cx="7543659" cy="257176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Направления расходования гранта</a:t>
            </a:r>
          </a:p>
          <a:p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1) разработка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ПСД для строительства производственных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и складских зданий, объектов,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предназначенных для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производства, хранения и переработки сельскохозяйственной продукции; </a:t>
            </a:r>
          </a:p>
          <a:p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2) строительство производственных и складских зданий, помещений, пристроек и сооружений, необходимых для производства,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хранения и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переработки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сельхозпродукции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, включая ограждения, предусмотренные для выпаса и выгула сельскохозяйственных животных; </a:t>
            </a:r>
          </a:p>
          <a:p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3) подключение производственных и складских зданий, помещений, пристроек и (или) сооружений для производства, хранения и переработки сельскохозяйственной продукции к электрическим, водо-, газо-</a:t>
            </a:r>
            <a:b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и теплопроводным сетям, в том числе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автономным; </a:t>
            </a:r>
            <a:endParaRPr lang="ru-RU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4) приобретение </a:t>
            </a:r>
            <a:r>
              <a:rPr lang="ru-RU" sz="1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сельхозживотных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крупного рогатого скота, мелкого рогатого скота, птицы;  </a:t>
            </a:r>
            <a:r>
              <a:rPr lang="ru-RU" sz="1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(пчелосемей НЕТ!)</a:t>
            </a:r>
            <a:endParaRPr lang="ru-RU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5) приобретение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сельхозтехники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, включая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прицепное и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навесное оборудование, грузового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автотранспорта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, оборудования для производства, переработки и хранения 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сельхозпродукции.;</a:t>
            </a:r>
            <a:endParaRPr lang="ru-RU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6) приобретение семенного материала овощей и картофеля, минеральных удобрений и средств защиты растений</a:t>
            </a:r>
            <a:r>
              <a:rPr lang="ru-RU" sz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A60485E-D5BD-4EA1-B8E1-7932EF24C325}"/>
              </a:ext>
            </a:extLst>
          </p:cNvPr>
          <p:cNvSpPr/>
          <p:nvPr/>
        </p:nvSpPr>
        <p:spPr>
          <a:xfrm>
            <a:off x="144728" y="4500570"/>
            <a:ext cx="10567358" cy="2240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Обязательства </a:t>
            </a:r>
            <a:r>
              <a:rPr lang="ru-RU" sz="1200" b="1" u="sng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грантополучателя</a:t>
            </a:r>
            <a:endParaRPr lang="ru-RU" sz="1200" b="1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69875" indent="-269875" algn="just">
              <a:buFont typeface="Wingdings" panose="05000000000000000000" pitchFamily="2" charset="2"/>
              <a:buChar char="ü"/>
            </a:pP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обеспечить </a:t>
            </a:r>
            <a:r>
              <a:rPr lang="ru-RU" sz="11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софинансирование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 каждого наименования расходов, предусмотренных перечнем расходов, за счет собственных средств не менее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доли собственных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средств, предусмотренной перечнем расходов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осуществлять хозяйственную деятельность в течение срока реализации проекта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11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269875" algn="just">
              <a:buFont typeface="Wingdings" panose="05000000000000000000" pitchFamily="2" charset="2"/>
              <a:buChar char="ü"/>
            </a:pP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трудоустроить в году, следующем за годом получения Гранта, не менее 2 новых постоянных работников, если сумма Гранта составляет 5 000,0 тыс. рублей или более, и не менее 1 нового постоянного работника, если сумма Гранта составляет менее 5 000,0 тыс. рублей (при этом сам ИП в качестве нового постоянного работника не учитывается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),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не допускать сокращение численности работников, трудоустроившихся на новые постоянные рабочие места в течение срока реализации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приобретать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за счет средств Гранта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технику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и оборудование, годом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выпуска не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более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3-х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лет;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обеспечить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ежегодный прирост объема производства сельскохозяйственной продукции в отчетном году по отношению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предыдущему году в денежном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выражении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, начиная с года, следующего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 </a:t>
            </a:r>
            <a:r>
              <a:rPr lang="ru-RU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годом получения гранта «Наш фермер», в размере не менее предусмотренного проектом и </a:t>
            </a: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соглашением – </a:t>
            </a:r>
            <a:b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15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  менее 4%.</a:t>
            </a:r>
            <a:endParaRPr lang="ru-RU" sz="115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0123377" y="6400507"/>
            <a:ext cx="572675" cy="36004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89727C1C-4EC8-4082-96E0-3057717BB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885552"/>
              </p:ext>
            </p:extLst>
          </p:nvPr>
        </p:nvGraphicFramePr>
        <p:xfrm>
          <a:off x="144728" y="1700807"/>
          <a:ext cx="3203630" cy="160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4090" y="1060235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Срок реализации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проекта –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без учета года подачи заявки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361" y="3463382"/>
            <a:ext cx="2412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Срок расходования Гранта  - 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12 месяцев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31" y="249536"/>
            <a:ext cx="9721215" cy="1163240"/>
          </a:xfrm>
        </p:spPr>
        <p:txBody>
          <a:bodyPr>
            <a:noAutofit/>
          </a:bodyPr>
          <a:lstStyle/>
          <a:p>
            <a:r>
              <a:rPr lang="ru-RU" sz="1600" b="1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Грант </a:t>
            </a:r>
            <a:r>
              <a:rPr lang="ru-RU" sz="1600" b="1" u="sng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«Региональный продукт» </a:t>
            </a:r>
            <a:r>
              <a:rPr lang="ru-RU" sz="1600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на финансовое обеспечение затрат, связанных с реализацией </a:t>
            </a:r>
            <a:r>
              <a:rPr lang="ru-RU" sz="1600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проекта</a:t>
            </a:r>
            <a:r>
              <a:rPr lang="ru-RU" sz="1600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развитию деятельности по переработке сельскохозяйственной продукции, и (или) производству пищевых продуктов, и (или) по заготовке и переработке </a:t>
            </a:r>
            <a:r>
              <a:rPr lang="ru-RU" sz="1600" b="1" u="sng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недревесных</a:t>
            </a:r>
            <a:r>
              <a:rPr lang="ru-RU" sz="1600" b="1" u="sng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пищевых лесных ресурсов и лекарственных растений</a:t>
            </a:r>
            <a:r>
              <a:rPr lang="ru-RU" sz="1600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1600" b="1" u="sng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(подпункт </a:t>
            </a:r>
            <a:r>
              <a:rPr lang="ru-RU" sz="1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«б» </a:t>
            </a: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пункта 3 статьи 9 Закона края от 07.07.2022 № </a:t>
            </a:r>
            <a:r>
              <a:rPr lang="ru-RU" sz="1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3-1004</a:t>
            </a: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;</a:t>
            </a:r>
            <a:b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Постановление Правительства Красноярского края от 05.12.2022 N 1043-п "Об утверждении Порядка </a:t>
            </a:r>
            <a:r>
              <a:rPr lang="ru-RU" sz="1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…»)</a:t>
            </a:r>
            <a:r>
              <a:rPr lang="ru-RU" sz="1400" dirty="0">
                <a:solidFill>
                  <a:schemeClr val="tx2"/>
                </a:solidFill>
              </a:rPr>
              <a:t/>
            </a:r>
            <a:br>
              <a:rPr lang="ru-RU" sz="1400" dirty="0">
                <a:solidFill>
                  <a:schemeClr val="tx2"/>
                </a:solidFill>
              </a:rPr>
            </a:br>
            <a:endParaRPr lang="ru-RU" sz="14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89727C1C-4EC8-4082-96E0-3057717BBEE7}"/>
              </a:ext>
            </a:extLst>
          </p:cNvPr>
          <p:cNvGraphicFramePr/>
          <p:nvPr>
            <p:extLst/>
          </p:nvPr>
        </p:nvGraphicFramePr>
        <p:xfrm>
          <a:off x="288107" y="2204864"/>
          <a:ext cx="316835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2095AD-3330-4342-892F-91C118679C8F}"/>
              </a:ext>
            </a:extLst>
          </p:cNvPr>
          <p:cNvSpPr/>
          <p:nvPr/>
        </p:nvSpPr>
        <p:spPr>
          <a:xfrm>
            <a:off x="3210064" y="1564116"/>
            <a:ext cx="7426620" cy="9025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Максимальный размер гранта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35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млн рублей на 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реализацию проекта</a:t>
            </a:r>
            <a:r>
              <a:rPr lang="ru-RU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развитию деятельности по переработке сельскохозяйственной продукции, и (или) производству пищевых продуктов, и (или) по заготовке и переработке </a:t>
            </a:r>
            <a:r>
              <a:rPr lang="ru-RU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недревесных</a:t>
            </a:r>
            <a:r>
              <a:rPr lang="ru-RU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пищевых лесных ресурсов и лекарственных растений</a:t>
            </a:r>
            <a:r>
              <a:rPr lang="ru-RU" sz="1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200" b="1" u="sng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0063" y="3328972"/>
            <a:ext cx="7426620" cy="1415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Направления расходования гранта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1</a:t>
            </a:r>
            <a:r>
              <a:rPr lang="ru-RU" sz="1200" dirty="0">
                <a:solidFill>
                  <a:srgbClr val="002060"/>
                </a:solidFill>
              </a:rPr>
              <a:t>) на строительство или реконструкцию зданий, строений, сооружений для переработки сельскохозяйственной продукции, и (или) производству пищевых продуктов, и (или) заготовке и переработке </a:t>
            </a:r>
            <a:r>
              <a:rPr lang="ru-RU" sz="1200" dirty="0" err="1">
                <a:solidFill>
                  <a:srgbClr val="002060"/>
                </a:solidFill>
              </a:rPr>
              <a:t>недревесных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 и </a:t>
            </a:r>
            <a:r>
              <a:rPr lang="ru-RU" sz="1200" dirty="0">
                <a:solidFill>
                  <a:srgbClr val="002060"/>
                </a:solidFill>
              </a:rPr>
              <a:t>пищевых лесных ресурсов и лекарственных </a:t>
            </a:r>
            <a:r>
              <a:rPr lang="ru-RU" sz="1200" dirty="0" smtClean="0">
                <a:solidFill>
                  <a:srgbClr val="002060"/>
                </a:solidFill>
              </a:rPr>
              <a:t>растений; 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2) на приобретение оборудования и техники, модульных объектов </a:t>
            </a:r>
            <a:r>
              <a:rPr lang="ru-RU" sz="1200" dirty="0" smtClean="0">
                <a:solidFill>
                  <a:srgbClr val="002060"/>
                </a:solidFill>
              </a:rPr>
              <a:t>для </a:t>
            </a:r>
            <a:r>
              <a:rPr lang="ru-RU" sz="1200" dirty="0">
                <a:solidFill>
                  <a:srgbClr val="002060"/>
                </a:solidFill>
              </a:rPr>
              <a:t>переработки сельскохозяйственной продукции, и (или) производства пищевой продукции, и (или) заготовки и переработки </a:t>
            </a:r>
            <a:r>
              <a:rPr lang="ru-RU" sz="1200" dirty="0" err="1">
                <a:solidFill>
                  <a:srgbClr val="002060"/>
                </a:solidFill>
              </a:rPr>
              <a:t>недревесных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и </a:t>
            </a:r>
            <a:r>
              <a:rPr lang="ru-RU" sz="1200" dirty="0">
                <a:solidFill>
                  <a:srgbClr val="002060"/>
                </a:solidFill>
              </a:rPr>
              <a:t>пищевых лесных ресурсов и лекарственных </a:t>
            </a:r>
            <a:r>
              <a:rPr lang="ru-RU" sz="1200" dirty="0" smtClean="0">
                <a:solidFill>
                  <a:srgbClr val="002060"/>
                </a:solidFill>
              </a:rPr>
              <a:t>растений.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3902A04-BC88-42D2-A81E-5F1B3BD15C80}"/>
              </a:ext>
            </a:extLst>
          </p:cNvPr>
          <p:cNvSpPr/>
          <p:nvPr/>
        </p:nvSpPr>
        <p:spPr>
          <a:xfrm>
            <a:off x="3210064" y="2531789"/>
            <a:ext cx="742662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Заявитель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Индивидуальные предприниматели, являющимся сельскохозяйственными товаропроизводителями, и крестьянские (фермерские) </a:t>
            </a:r>
            <a:r>
              <a:rPr lang="ru-RU" sz="1400" dirty="0" smtClean="0">
                <a:solidFill>
                  <a:srgbClr val="002060"/>
                </a:solidFill>
              </a:rPr>
              <a:t>хозяйства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01" y="1500174"/>
            <a:ext cx="2951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Срок реализации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проекта –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года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без учета года подачи заявки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702" y="3835430"/>
            <a:ext cx="2887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Срок расходования 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Гранта  - 18 месяцев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107" y="4821848"/>
            <a:ext cx="10348576" cy="1969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Обязательства </a:t>
            </a:r>
            <a:r>
              <a:rPr lang="ru-RU" sz="1400" b="1" dirty="0" err="1">
                <a:solidFill>
                  <a:srgbClr val="002060"/>
                </a:solidFill>
              </a:rPr>
              <a:t>грантополучателя</a:t>
            </a:r>
            <a:r>
              <a:rPr lang="ru-RU" sz="1400" b="1" dirty="0">
                <a:solidFill>
                  <a:srgbClr val="002060"/>
                </a:solidFill>
              </a:rPr>
              <a:t>:</a:t>
            </a:r>
          </a:p>
          <a:p>
            <a:pPr marL="269875" indent="-269875" algn="just">
              <a:buFont typeface="Wingdings" panose="05000000000000000000" pitchFamily="2" charset="2"/>
              <a:buChar char="ü"/>
            </a:pPr>
            <a:r>
              <a:rPr lang="ru-RU" sz="1200" dirty="0">
                <a:cs typeface="Times New Roman" panose="02020603050405020304" pitchFamily="18" charset="0"/>
              </a:rPr>
              <a:t>обеспечить </a:t>
            </a:r>
            <a:r>
              <a:rPr lang="ru-RU" sz="1200" dirty="0" err="1">
                <a:cs typeface="Times New Roman" panose="02020603050405020304" pitchFamily="18" charset="0"/>
              </a:rPr>
              <a:t>софинансирование</a:t>
            </a:r>
            <a:r>
              <a:rPr lang="ru-RU" sz="1200" dirty="0">
                <a:cs typeface="Times New Roman" panose="02020603050405020304" pitchFamily="18" charset="0"/>
              </a:rPr>
              <a:t> каждого наименования расходов, предусмотренных перечнем расходов, за счет собственных средств не менее доли собственных средств, </a:t>
            </a:r>
            <a:r>
              <a:rPr lang="ru-RU" sz="1200" dirty="0" smtClean="0">
                <a:cs typeface="Times New Roman" panose="02020603050405020304" pitchFamily="18" charset="0"/>
              </a:rPr>
              <a:t>предусмотренной проектом;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cs typeface="Times New Roman" panose="02020603050405020304" pitchFamily="18" charset="0"/>
              </a:rPr>
              <a:t>осуществлять хозяйственную деятельность в течение срока реализации проекта;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Times New Roman" panose="02020603050405020304" pitchFamily="18" charset="0"/>
              </a:rPr>
              <a:t>приобретать </a:t>
            </a:r>
            <a:r>
              <a:rPr lang="ru-RU" sz="1200" dirty="0">
                <a:cs typeface="Times New Roman" panose="02020603050405020304" pitchFamily="18" charset="0"/>
              </a:rPr>
              <a:t>за счет средств Гранта </a:t>
            </a:r>
            <a:r>
              <a:rPr lang="ru-RU" sz="1200" dirty="0" smtClean="0">
                <a:cs typeface="Times New Roman" panose="02020603050405020304" pitchFamily="18" charset="0"/>
              </a:rPr>
              <a:t>технику </a:t>
            </a:r>
            <a:r>
              <a:rPr lang="ru-RU" sz="1200" dirty="0">
                <a:cs typeface="Times New Roman" panose="02020603050405020304" pitchFamily="18" charset="0"/>
              </a:rPr>
              <a:t>и оборудование, годом выпуска не более 3-х лет;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cs typeface="Times New Roman" panose="02020603050405020304" pitchFamily="18" charset="0"/>
              </a:rPr>
              <a:t>использовать Грант на цели, указанные </a:t>
            </a:r>
            <a:r>
              <a:rPr lang="ru-RU" sz="1200" dirty="0" smtClean="0">
                <a:cs typeface="Times New Roman" panose="02020603050405020304" pitchFamily="18" charset="0"/>
              </a:rPr>
              <a:t>в проекте, </a:t>
            </a:r>
            <a:r>
              <a:rPr lang="ru-RU" sz="1200" dirty="0">
                <a:cs typeface="Times New Roman" panose="02020603050405020304" pitchFamily="18" charset="0"/>
              </a:rPr>
              <a:t>в срок использования Гранта;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cs typeface="Times New Roman" panose="02020603050405020304" pitchFamily="18" charset="0"/>
              </a:rPr>
              <a:t>обеспечить ежегодный прирост объема </a:t>
            </a:r>
            <a:r>
              <a:rPr lang="ru-RU" sz="1200" dirty="0" smtClean="0">
                <a:cs typeface="Times New Roman" panose="02020603050405020304" pitchFamily="18" charset="0"/>
              </a:rPr>
              <a:t>переработки сельскохозяйственной продукции,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и (или)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пищевых продуктов, и (или)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заготовки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переработки 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недревесных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и пищевых лесных ресурсов и лекарственных растений </a:t>
            </a:r>
            <a:r>
              <a:rPr lang="ru-RU" sz="1200" dirty="0" smtClean="0">
                <a:cs typeface="Times New Roman" panose="02020603050405020304" pitchFamily="18" charset="0"/>
              </a:rPr>
              <a:t>в </a:t>
            </a:r>
            <a:r>
              <a:rPr lang="ru-RU" sz="1200" dirty="0">
                <a:cs typeface="Times New Roman" panose="02020603050405020304" pitchFamily="18" charset="0"/>
              </a:rPr>
              <a:t>отчетном году по отношению к предыдущему году в н</a:t>
            </a:r>
            <a:r>
              <a:rPr lang="ru-RU" sz="1200" dirty="0" smtClean="0">
                <a:cs typeface="Times New Roman" panose="02020603050405020304" pitchFamily="18" charset="0"/>
              </a:rPr>
              <a:t>атуральном  </a:t>
            </a:r>
            <a:r>
              <a:rPr lang="ru-RU" sz="1200" dirty="0">
                <a:cs typeface="Times New Roman" panose="02020603050405020304" pitchFamily="18" charset="0"/>
              </a:rPr>
              <a:t>выражении, начиная с года, следующего за годом получения гранта </a:t>
            </a:r>
            <a:r>
              <a:rPr lang="ru-RU" sz="1200" dirty="0" smtClean="0">
                <a:cs typeface="Times New Roman" panose="02020603050405020304" pitchFamily="18" charset="0"/>
              </a:rPr>
              <a:t>«Региональный продукт», </a:t>
            </a:r>
            <a:r>
              <a:rPr lang="ru-RU" sz="1200" dirty="0">
                <a:cs typeface="Times New Roman" panose="02020603050405020304" pitchFamily="18" charset="0"/>
              </a:rPr>
              <a:t>в размере не менее предусмотренного проектом и соглашением (не менее </a:t>
            </a:r>
            <a:r>
              <a:rPr lang="ru-RU" sz="1200" dirty="0" smtClean="0">
                <a:cs typeface="Times New Roman" panose="02020603050405020304" pitchFamily="18" charset="0"/>
              </a:rPr>
              <a:t>5 </a:t>
            </a:r>
            <a:r>
              <a:rPr lang="ru-RU" sz="1200" dirty="0">
                <a:cs typeface="Times New Roman" panose="02020603050405020304" pitchFamily="18" charset="0"/>
              </a:rPr>
              <a:t>%).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0225346" y="6453336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5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53" y="571480"/>
            <a:ext cx="1000911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МАЛЫЕ ФОРМЫ ХОЗЯЙСТВОВАНИЯ  (МФХ) </a:t>
            </a:r>
            <a:r>
              <a:rPr lang="ru-RU" b="1" dirty="0" smtClean="0">
                <a:solidFill>
                  <a:srgbClr val="002060"/>
                </a:solidFill>
              </a:rPr>
              <a:t>- это: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крестьянские фермерские хозяйства (КФХ);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индивидуальные </a:t>
            </a:r>
            <a:r>
              <a:rPr lang="ru-RU" b="1" dirty="0">
                <a:solidFill>
                  <a:srgbClr val="002060"/>
                </a:solidFill>
              </a:rPr>
              <a:t>предприниматели (ИП), являющиеся сельскохозяйственными </a:t>
            </a:r>
            <a:r>
              <a:rPr lang="ru-RU" b="1" dirty="0" smtClean="0">
                <a:solidFill>
                  <a:srgbClr val="002060"/>
                </a:solidFill>
              </a:rPr>
              <a:t>товаропроизводителями;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сельскохозяйственные потребительские кооперативы (</a:t>
            </a:r>
            <a:r>
              <a:rPr lang="ru-RU" b="1" dirty="0" err="1" smtClean="0">
                <a:solidFill>
                  <a:srgbClr val="002060"/>
                </a:solidFill>
              </a:rPr>
              <a:t>СПоК</a:t>
            </a:r>
            <a:r>
              <a:rPr lang="ru-RU" b="1" dirty="0" smtClean="0">
                <a:solidFill>
                  <a:srgbClr val="002060"/>
                </a:solidFill>
              </a:rPr>
              <a:t>),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15" y="2643182"/>
            <a:ext cx="100811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 </a:t>
            </a:r>
            <a:r>
              <a:rPr lang="ru-RU" b="1" dirty="0">
                <a:solidFill>
                  <a:srgbClr val="C00000"/>
                </a:solidFill>
              </a:rPr>
              <a:t>малым формам хозяйствования </a:t>
            </a:r>
            <a:r>
              <a:rPr lang="ru-RU" b="1" dirty="0" smtClean="0">
                <a:solidFill>
                  <a:srgbClr val="002060"/>
                </a:solidFill>
              </a:rPr>
              <a:t>также относятся: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граждане</a:t>
            </a:r>
            <a:r>
              <a:rPr lang="ru-RU" b="1" dirty="0">
                <a:solidFill>
                  <a:srgbClr val="002060"/>
                </a:solidFill>
              </a:rPr>
              <a:t>, ведущие личное подсобное хозяйство (ЛПХ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ИП</a:t>
            </a:r>
            <a:r>
              <a:rPr lang="ru-RU" b="1" dirty="0">
                <a:solidFill>
                  <a:srgbClr val="002060"/>
                </a:solidFill>
              </a:rPr>
              <a:t>, зарегистрированные не ранее 1 года, предшествующего году предоставления государственной поддержки, основными видами деятельности которых являются выращивание и (или) производство и (или) переработка сельскохозяйственной </a:t>
            </a:r>
            <a:r>
              <a:rPr lang="ru-RU" b="1" dirty="0" smtClean="0">
                <a:solidFill>
                  <a:srgbClr val="002060"/>
                </a:solidFill>
              </a:rPr>
              <a:t>продукции.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15" y="4643446"/>
            <a:ext cx="1008111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002060"/>
                </a:solidFill>
              </a:rPr>
              <a:t>Для </a:t>
            </a:r>
            <a:r>
              <a:rPr lang="ru-RU" sz="1600" b="1" u="sng" dirty="0">
                <a:solidFill>
                  <a:srgbClr val="002060"/>
                </a:solidFill>
              </a:rPr>
              <a:t>отнесения </a:t>
            </a:r>
            <a:r>
              <a:rPr lang="ru-RU" sz="1600" b="1" u="sng" dirty="0" smtClean="0">
                <a:solidFill>
                  <a:srgbClr val="002060"/>
                </a:solidFill>
              </a:rPr>
              <a:t>участника отбора к МФХ </a:t>
            </a:r>
            <a:r>
              <a:rPr lang="ru-RU" sz="1600" b="1" u="sng" dirty="0">
                <a:solidFill>
                  <a:srgbClr val="C00000"/>
                </a:solidFill>
              </a:rPr>
              <a:t>доход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</a:rPr>
              <a:t>от </a:t>
            </a:r>
            <a:r>
              <a:rPr lang="ru-RU" sz="1600" b="1" u="sng" dirty="0">
                <a:solidFill>
                  <a:srgbClr val="002060"/>
                </a:solidFill>
              </a:rPr>
              <a:t>реализации товаров (работ, услуг) за год, предшествующий году обращения за государственной поддержкой, </a:t>
            </a:r>
            <a:r>
              <a:rPr lang="ru-RU" sz="1600" b="1" u="sng" dirty="0" smtClean="0">
                <a:solidFill>
                  <a:srgbClr val="C00000"/>
                </a:solidFill>
              </a:rPr>
              <a:t>должен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</a:rPr>
              <a:t>составлять </a:t>
            </a:r>
            <a:r>
              <a:rPr lang="ru-RU" sz="1600" b="1" u="sng" dirty="0">
                <a:solidFill>
                  <a:srgbClr val="C00000"/>
                </a:solidFill>
              </a:rPr>
              <a:t>менее 1 миллиарда </a:t>
            </a:r>
            <a:r>
              <a:rPr lang="ru-RU" sz="1600" b="1" u="sng" dirty="0" smtClean="0">
                <a:solidFill>
                  <a:srgbClr val="C00000"/>
                </a:solidFill>
              </a:rPr>
              <a:t>рублей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163628" y="6453336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5" b="35767"/>
          <a:stretch/>
        </p:blipFill>
        <p:spPr>
          <a:xfrm>
            <a:off x="497945" y="5341275"/>
            <a:ext cx="4857750" cy="1296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6" b="34937" l="4314" r="96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47" b="62023"/>
          <a:stretch/>
        </p:blipFill>
        <p:spPr>
          <a:xfrm>
            <a:off x="5807531" y="5152318"/>
            <a:ext cx="4356097" cy="1576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0356" y="-11846"/>
            <a:ext cx="8215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соответствии с Законом Красноярского края от 07.07.2022 № 3 -1004 </a:t>
            </a:r>
          </a:p>
          <a:p>
            <a:pPr lvl="0" algn="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 государственной поддержке агропромышленного комплекса края» </a:t>
            </a:r>
          </a:p>
        </p:txBody>
      </p:sp>
    </p:spTree>
    <p:extLst>
      <p:ext uri="{BB962C8B-B14F-4D97-AF65-F5344CB8AC3E}">
        <p14:creationId xmlns:p14="http://schemas.microsoft.com/office/powerpoint/2010/main" val="287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9E52EBE-535E-4E75-BA3C-24C756B773A9}"/>
              </a:ext>
            </a:extLst>
          </p:cNvPr>
          <p:cNvSpPr/>
          <p:nvPr/>
        </p:nvSpPr>
        <p:spPr>
          <a:xfrm>
            <a:off x="4900609" y="2214554"/>
            <a:ext cx="5756649" cy="113009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Заявитель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СПоК, КФХ и ИП, являющиеся </a:t>
            </a:r>
            <a:r>
              <a:rPr lang="ru-RU" sz="1400" dirty="0" err="1" smtClean="0">
                <a:solidFill>
                  <a:srgbClr val="002060"/>
                </a:solidFill>
              </a:rPr>
              <a:t>сельхозтоваропроизводителями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ИП, осуществляющие деятельность в районах Крайнего Севера, и КФХ, которые осуществляют деятельность в районах Крайнего Севера и местностях, приравненных к районам Крайнего Севера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E47B41-58A6-47E8-9872-511915251D5E}"/>
              </a:ext>
            </a:extLst>
          </p:cNvPr>
          <p:cNvSpPr/>
          <p:nvPr/>
        </p:nvSpPr>
        <p:spPr>
          <a:xfrm>
            <a:off x="5829302" y="3571876"/>
            <a:ext cx="4827955" cy="2593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Направления </a:t>
            </a:r>
            <a:endParaRPr lang="ru-RU" sz="14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несельскохозяйственных </a:t>
            </a:r>
            <a:r>
              <a:rPr lang="ru-RU" sz="1400" b="1" u="sng" dirty="0">
                <a:solidFill>
                  <a:srgbClr val="002060"/>
                </a:solidFill>
              </a:rPr>
              <a:t>видов </a:t>
            </a:r>
            <a:r>
              <a:rPr lang="ru-RU" sz="1400" b="1" u="sng" dirty="0" smtClean="0">
                <a:solidFill>
                  <a:srgbClr val="002060"/>
                </a:solidFill>
              </a:rPr>
              <a:t>деятельности</a:t>
            </a:r>
          </a:p>
          <a:p>
            <a:pPr algn="ctr"/>
            <a:endParaRPr lang="ru-RU" sz="1400" b="1" u="sng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переработка </a:t>
            </a:r>
            <a:r>
              <a:rPr lang="ru-RU" sz="1400" dirty="0" err="1">
                <a:solidFill>
                  <a:srgbClr val="002060"/>
                </a:solidFill>
              </a:rPr>
              <a:t>недревесных</a:t>
            </a:r>
            <a:r>
              <a:rPr lang="ru-RU" sz="1400" dirty="0">
                <a:solidFill>
                  <a:srgbClr val="002060"/>
                </a:solidFill>
              </a:rPr>
              <a:t> и пищевых лесных ресурсов </a:t>
            </a:r>
            <a:r>
              <a:rPr lang="ru-RU" sz="1400" dirty="0" smtClean="0">
                <a:solidFill>
                  <a:srgbClr val="002060"/>
                </a:solidFill>
              </a:rPr>
              <a:t>и </a:t>
            </a:r>
            <a:r>
              <a:rPr lang="ru-RU" sz="1400" dirty="0">
                <a:solidFill>
                  <a:srgbClr val="002060"/>
                </a:solidFill>
              </a:rPr>
              <a:t>лекарственных </a:t>
            </a:r>
            <a:r>
              <a:rPr lang="ru-RU" sz="1400" dirty="0" smtClean="0">
                <a:solidFill>
                  <a:srgbClr val="002060"/>
                </a:solidFill>
              </a:rPr>
              <a:t>растений; 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сельский туризм;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народные художественные промыслы;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промысловая охота на дикого северного оленя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переработка мяса дикого северного оленя, а также добыча (вылов) и переработка рыбы;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общественное </a:t>
            </a:r>
            <a:r>
              <a:rPr lang="ru-RU" sz="1400" dirty="0" smtClean="0">
                <a:solidFill>
                  <a:srgbClr val="002060"/>
                </a:solidFill>
              </a:rPr>
              <a:t>питание. </a:t>
            </a:r>
            <a:endParaRPr lang="ru-RU" sz="1400" b="1" dirty="0">
              <a:solidFill>
                <a:srgbClr val="FF000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CCB277A-2F4B-4811-A8B1-BF4013884792}"/>
              </a:ext>
            </a:extLst>
          </p:cNvPr>
          <p:cNvSpPr/>
          <p:nvPr/>
        </p:nvSpPr>
        <p:spPr>
          <a:xfrm>
            <a:off x="5757865" y="980728"/>
            <a:ext cx="4899393" cy="10909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МАКСИМАЛЬНЫЙ размер гранта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 </a:t>
            </a:r>
            <a:r>
              <a:rPr lang="ru-RU" sz="1400" b="1" dirty="0">
                <a:solidFill>
                  <a:srgbClr val="002060"/>
                </a:solidFill>
              </a:rPr>
              <a:t>млн рублей – </a:t>
            </a:r>
            <a:r>
              <a:rPr lang="ru-RU" sz="1400" dirty="0">
                <a:solidFill>
                  <a:srgbClr val="002060"/>
                </a:solidFill>
              </a:rPr>
              <a:t>на реализацию проекта, направленного на развитие несельскохозяйственного вида </a:t>
            </a:r>
            <a:r>
              <a:rPr lang="ru-RU" sz="1400" dirty="0" smtClean="0">
                <a:solidFill>
                  <a:srgbClr val="002060"/>
                </a:solidFill>
              </a:rPr>
              <a:t>деятельности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Минимальный размер гранта не устанавливается.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D61A28-493A-4B26-8572-A9890D904356}"/>
              </a:ext>
            </a:extLst>
          </p:cNvPr>
          <p:cNvSpPr/>
          <p:nvPr/>
        </p:nvSpPr>
        <p:spPr>
          <a:xfrm>
            <a:off x="185701" y="3571876"/>
            <a:ext cx="5544615" cy="30718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cs typeface="Arial" panose="020B0604020202020204" pitchFamily="34" charset="0"/>
              </a:rPr>
              <a:t>Обязательства </a:t>
            </a:r>
            <a:r>
              <a:rPr lang="ru-RU" sz="1400" b="1" u="sng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грантополучателя</a:t>
            </a:r>
            <a:endParaRPr lang="ru-RU" sz="1400" b="1" u="sng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осуществлять </a:t>
            </a: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по направлению, предусмотренному проектом, 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течение всего срока реализации проекта;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оплачивать за счет собственных средств не менее 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20 </a:t>
            </a: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процентов стоимости затрат;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создать новые </a:t>
            </a: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постоянные рабочие места исходя из расчета создания не менее 1 нового постоянного рабочего места на каждые 1000,0 тыс. рублей Гранта, но не менее 1 нового постоянного рабочего места на один Грант, 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обеспечить трудоустройство работников не позднее года, следующего за годом получения Гранта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сохранить созданные </a:t>
            </a:r>
            <a:r>
              <a:rPr lang="ru-RU" sz="13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постоянные рабочие </a:t>
            </a:r>
            <a:r>
              <a:rPr lang="ru-RU" sz="13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места </a:t>
            </a:r>
            <a:r>
              <a:rPr lang="ru-RU" sz="13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не допускать сокращения численности работников, трудоустроившихся на новые постоянные рабочие места, в течение всего срока реализации </a:t>
            </a:r>
            <a:r>
              <a:rPr lang="ru-RU" sz="130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проекта;</a:t>
            </a:r>
            <a:endParaRPr lang="ru-RU" sz="13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приобретать за счет Гранта 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технику </a:t>
            </a:r>
            <a:r>
              <a:rPr lang="ru-RU" sz="13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и оборудование, предусмотренные планом расходов, года выпуска не более трех </a:t>
            </a:r>
            <a:r>
              <a:rPr lang="ru-RU" sz="13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лет</a:t>
            </a:r>
            <a:endParaRPr lang="ru-RU" sz="13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0163628" y="6453336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9727C1C-4EC8-4082-96E0-3057717BB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180927"/>
              </p:ext>
            </p:extLst>
          </p:nvPr>
        </p:nvGraphicFramePr>
        <p:xfrm>
          <a:off x="540135" y="1496059"/>
          <a:ext cx="3168352" cy="162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8107" y="116632"/>
            <a:ext cx="102740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Грант на развитие несельскохозяйственных видов деятельности</a:t>
            </a:r>
          </a:p>
          <a:p>
            <a:pPr indent="342900" algn="ctr"/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(подпункт «г» пункт 3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9 Закона края № 3-1004 от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07.07.2022;</a:t>
            </a:r>
          </a:p>
          <a:p>
            <a:pPr indent="342900" algn="ctr"/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Постановление Правительства Красноярского края от 20.08.2015 N 447-п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«Об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утверждении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Порядка…»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99" y="3205601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Срок расходования Гранта  - 12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месяцев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99" y="823630"/>
            <a:ext cx="540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Срок реализации проекта –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лет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без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учета года подачи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заявки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8643" y="428604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Государственная поддержка на развитие ЛПХ гражданам, применяющих специальный налоговый режим «Налог на профессиональный доход»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91" y="1857364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1)</a:t>
            </a:r>
            <a:r>
              <a:rPr lang="ru-RU" b="1" dirty="0" smtClean="0">
                <a:solidFill>
                  <a:srgbClr val="002060"/>
                </a:solidFill>
              </a:rPr>
              <a:t> грант на реализацию проектов по развитию личного подсобного хозяйства </a:t>
            </a: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2)</a:t>
            </a:r>
            <a:r>
              <a:rPr lang="ru-RU" b="1" dirty="0" smtClean="0">
                <a:solidFill>
                  <a:srgbClr val="002060"/>
                </a:solidFill>
              </a:rPr>
              <a:t> субсидии на возмещение части затрат на поддержку производства картофеля и овощей открытого грунта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0081195" y="6374978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9E52EBE-535E-4E75-BA3C-24C756B773A9}"/>
              </a:ext>
            </a:extLst>
          </p:cNvPr>
          <p:cNvSpPr/>
          <p:nvPr/>
        </p:nvSpPr>
        <p:spPr>
          <a:xfrm>
            <a:off x="4757734" y="2258484"/>
            <a:ext cx="5815128" cy="67489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Заявитель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гражданин, ведущий ЛПХ и применяющий специальный налоговый режим «Налог на профессиональный доход» (</a:t>
            </a:r>
            <a:r>
              <a:rPr lang="ru-RU" sz="1400" dirty="0" err="1">
                <a:solidFill>
                  <a:srgbClr val="002060"/>
                </a:solidFill>
              </a:rPr>
              <a:t>самозанятый</a:t>
            </a:r>
            <a:r>
              <a:rPr lang="ru-RU" sz="1400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D61A28-493A-4B26-8572-A9890D904356}"/>
              </a:ext>
            </a:extLst>
          </p:cNvPr>
          <p:cNvSpPr/>
          <p:nvPr/>
        </p:nvSpPr>
        <p:spPr>
          <a:xfrm>
            <a:off x="180175" y="4728247"/>
            <a:ext cx="10418084" cy="1988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Обязательства </a:t>
            </a:r>
            <a:r>
              <a:rPr lang="ru-RU" sz="1400" b="1" dirty="0" err="1">
                <a:solidFill>
                  <a:srgbClr val="002060"/>
                </a:solidFill>
              </a:rPr>
              <a:t>грантополучателя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израсходовать Грант на цели, указанные в плане расходов, в срок не более </a:t>
            </a:r>
            <a:r>
              <a:rPr lang="ru-RU" sz="1400" dirty="0" smtClean="0">
                <a:solidFill>
                  <a:srgbClr val="002060"/>
                </a:solidFill>
              </a:rPr>
              <a:t>9 </a:t>
            </a:r>
            <a:r>
              <a:rPr lang="ru-RU" sz="1400" dirty="0">
                <a:solidFill>
                  <a:srgbClr val="002060"/>
                </a:solidFill>
              </a:rPr>
              <a:t>месяцев с даты поступления средств Гранта на расчетный </a:t>
            </a:r>
            <a:r>
              <a:rPr lang="ru-RU" sz="1400" dirty="0" smtClean="0">
                <a:solidFill>
                  <a:srgbClr val="002060"/>
                </a:solidFill>
              </a:rPr>
              <a:t>счет;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осуществлять ведение личного подсобного хозяйства в течение срока реализации </a:t>
            </a:r>
            <a:r>
              <a:rPr lang="ru-RU" sz="1400" dirty="0" smtClean="0">
                <a:solidFill>
                  <a:srgbClr val="002060"/>
                </a:solidFill>
              </a:rPr>
              <a:t>проекта;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оплачивать </a:t>
            </a:r>
            <a:r>
              <a:rPr lang="ru-RU" sz="1400" dirty="0">
                <a:solidFill>
                  <a:srgbClr val="002060"/>
                </a:solidFill>
              </a:rPr>
              <a:t>за счет собственных средств не менее </a:t>
            </a:r>
            <a:r>
              <a:rPr lang="ru-RU" sz="1400" dirty="0" smtClean="0">
                <a:solidFill>
                  <a:srgbClr val="002060"/>
                </a:solidFill>
              </a:rPr>
              <a:t>5 </a:t>
            </a:r>
            <a:r>
              <a:rPr lang="ru-RU" sz="1400" dirty="0">
                <a:solidFill>
                  <a:srgbClr val="002060"/>
                </a:solidFill>
              </a:rPr>
              <a:t>% стоимости затрат;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приобретать за счет Гранта сельскохозяйственную технику, оборудование, указанные в перечне расходов, годом выпуска не более </a:t>
            </a:r>
            <a:r>
              <a:rPr lang="ru-RU" sz="1400" dirty="0" smtClean="0">
                <a:solidFill>
                  <a:srgbClr val="002060"/>
                </a:solidFill>
              </a:rPr>
              <a:t>3-х лет;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обеспечивать ежегодный </a:t>
            </a:r>
            <a:r>
              <a:rPr lang="ru-RU" sz="1400" dirty="0">
                <a:solidFill>
                  <a:srgbClr val="002060"/>
                </a:solidFill>
              </a:rPr>
              <a:t>прирост объема реализованных </a:t>
            </a:r>
            <a:r>
              <a:rPr lang="ru-RU" sz="1400" dirty="0" smtClean="0">
                <a:solidFill>
                  <a:srgbClr val="002060"/>
                </a:solidFill>
              </a:rPr>
              <a:t>картофеля и </a:t>
            </a:r>
            <a:r>
              <a:rPr lang="ru-RU" sz="1400" dirty="0">
                <a:solidFill>
                  <a:srgbClr val="002060"/>
                </a:solidFill>
              </a:rPr>
              <a:t>(или) овощей в отчетном году по отношению к предыдущему году, начиная с года, следующего за годом получения </a:t>
            </a:r>
            <a:r>
              <a:rPr lang="ru-RU" sz="1400" dirty="0" smtClean="0">
                <a:solidFill>
                  <a:srgbClr val="002060"/>
                </a:solidFill>
              </a:rPr>
              <a:t>Грант (не менее 2%)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0153203" y="6525343"/>
            <a:ext cx="542875" cy="26151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092" y="0"/>
            <a:ext cx="1041808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Грант гражданам, ведущим личное подсобное хозяйство и применяющим специальный налоговый режим «Налог на профессиональный доход»,  на финансовое обеспечение затрат, связанных с реализацией проекта по развитию личного подсобного хозяйства </a:t>
            </a:r>
          </a:p>
          <a:p>
            <a:pPr indent="342900" algn="ctr"/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(подпункт «в» пункт 3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статьи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9 Закона края № 3-1004 от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07.07.2022;</a:t>
            </a:r>
          </a:p>
          <a:p>
            <a:pPr indent="342900" algn="ctr"/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Постановление Правительства Красноярского края от 08.11.2022 N 959-п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«Об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утверждении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Порядка…»)</a:t>
            </a:r>
            <a:endParaRPr lang="ru-RU" sz="15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89727C1C-4EC8-4082-96E0-3057717BB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669628"/>
              </p:ext>
            </p:extLst>
          </p:nvPr>
        </p:nvGraphicFramePr>
        <p:xfrm>
          <a:off x="87767" y="1973675"/>
          <a:ext cx="3214678" cy="162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8776" y="1377197"/>
            <a:ext cx="3385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Срок реализации проекта –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года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без учета года подачи заявки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175" y="3650969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Срок расходования Гранта –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9 месяцев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0036" y="3042759"/>
            <a:ext cx="7375784" cy="160043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C00000"/>
                </a:solidFill>
                <a:latin typeface="+mn-lt"/>
              </a:rPr>
              <a:t>ВАЖНО </a:t>
            </a:r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!!! Меняются направления расходования гранта!</a:t>
            </a:r>
          </a:p>
          <a:p>
            <a:pPr algn="l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 2024 года грант предоставляется </a:t>
            </a: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на: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- приобретение малогабаритной сельхозтехники и оборудования для </a:t>
            </a:r>
            <a:r>
              <a:rPr lang="ru-RU" sz="1400" b="0" dirty="0">
                <a:solidFill>
                  <a:srgbClr val="002060"/>
                </a:solidFill>
                <a:latin typeface="+mn-lt"/>
              </a:rPr>
              <a:t>производства </a:t>
            </a: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сельхозпродукции </a:t>
            </a:r>
            <a:r>
              <a:rPr lang="ru-RU" sz="1400" b="0" dirty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картофеля, овощных культур </a:t>
            </a:r>
            <a:r>
              <a:rPr lang="ru-RU" sz="1400" b="0" dirty="0">
                <a:solidFill>
                  <a:srgbClr val="002060"/>
                </a:solidFill>
                <a:latin typeface="+mn-lt"/>
              </a:rPr>
              <a:t>открытого и закрытого грунта, </a:t>
            </a: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продукции </a:t>
            </a:r>
            <a:r>
              <a:rPr lang="ru-RU" sz="1400" b="0" dirty="0">
                <a:solidFill>
                  <a:srgbClr val="002060"/>
                </a:solidFill>
                <a:latin typeface="+mn-lt"/>
              </a:rPr>
              <a:t>птицеводства, пчеловодства, овцеводства и козоводства в соответствии с постановлением Правительства </a:t>
            </a: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РФ от </a:t>
            </a:r>
            <a:r>
              <a:rPr lang="ru-RU" sz="1400" b="0" dirty="0">
                <a:solidFill>
                  <a:srgbClr val="002060"/>
                </a:solidFill>
                <a:latin typeface="+mn-lt"/>
              </a:rPr>
              <a:t>25.07.2006 № </a:t>
            </a: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458);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- приобретение </a:t>
            </a:r>
            <a:r>
              <a:rPr lang="ru-RU" sz="1400" b="0" dirty="0" err="1" smtClean="0">
                <a:solidFill>
                  <a:srgbClr val="002060"/>
                </a:solidFill>
                <a:latin typeface="+mn-lt"/>
              </a:rPr>
              <a:t>сельхозживотных</a:t>
            </a:r>
            <a:r>
              <a:rPr lang="ru-RU" sz="1400" b="0" dirty="0">
                <a:solidFill>
                  <a:srgbClr val="002060"/>
                </a:solidFill>
                <a:latin typeface="+mn-lt"/>
              </a:rPr>
              <a:t>: мелкий рогатый скот, птица, </a:t>
            </a:r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пчелосемьи.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CCB277A-2F4B-4811-A8B1-BF4013884792}"/>
              </a:ext>
            </a:extLst>
          </p:cNvPr>
          <p:cNvSpPr/>
          <p:nvPr/>
        </p:nvSpPr>
        <p:spPr>
          <a:xfrm>
            <a:off x="4757733" y="1377197"/>
            <a:ext cx="5828087" cy="8051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МАКСИМАЛЬНЫЙ размер гранта</a:t>
            </a:r>
          </a:p>
          <a:p>
            <a:pPr algn="ctr"/>
            <a:r>
              <a:rPr lang="ru-RU" sz="1400" b="1" smtClean="0">
                <a:solidFill>
                  <a:srgbClr val="002060"/>
                </a:solidFill>
              </a:rPr>
              <a:t>2 </a:t>
            </a:r>
            <a:r>
              <a:rPr lang="ru-RU" sz="1400" b="1" dirty="0">
                <a:solidFill>
                  <a:srgbClr val="002060"/>
                </a:solidFill>
              </a:rPr>
              <a:t>млн рублей – </a:t>
            </a:r>
            <a:r>
              <a:rPr lang="ru-RU" sz="1400" dirty="0">
                <a:solidFill>
                  <a:srgbClr val="002060"/>
                </a:solidFill>
              </a:rPr>
              <a:t>на реализацию </a:t>
            </a:r>
            <a:r>
              <a:rPr lang="ru-RU" sz="1400" dirty="0" smtClean="0">
                <a:solidFill>
                  <a:srgbClr val="002060"/>
                </a:solidFill>
              </a:rPr>
              <a:t>проекта по развитию ЛПХ.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Минимальный размер гранта не устанавливается.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15" y="428604"/>
            <a:ext cx="100811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002060"/>
                </a:solidFill>
              </a:defRPr>
            </a:lvl1pPr>
          </a:lstStyle>
          <a:p>
            <a:r>
              <a:rPr lang="ru-RU" u="sng" dirty="0" smtClean="0"/>
              <a:t>Субсидии на возмещение части затрат на поддержку производства картофеля и овощей открытого грунта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(на условиях </a:t>
            </a:r>
            <a:r>
              <a:rPr lang="ru-RU" sz="1600" dirty="0" err="1" smtClean="0">
                <a:solidFill>
                  <a:srgbClr val="C00000"/>
                </a:solidFill>
              </a:rPr>
              <a:t>софинансирования</a:t>
            </a:r>
            <a:r>
              <a:rPr lang="ru-RU" sz="1600" dirty="0" smtClean="0">
                <a:solidFill>
                  <a:srgbClr val="C00000"/>
                </a:solidFill>
              </a:rPr>
              <a:t> из федерального и краевого бюджетов)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137" y="1636855"/>
            <a:ext cx="4214842" cy="7386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Ставка субсидирования (расчетная)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на 1 тонну реализованного картофеля;</a:t>
            </a:r>
          </a:p>
          <a:p>
            <a:pPr algn="l"/>
            <a:r>
              <a:rPr lang="ru-RU" sz="1400" b="0" dirty="0" smtClean="0">
                <a:solidFill>
                  <a:srgbClr val="002060"/>
                </a:solidFill>
                <a:latin typeface="+mn-lt"/>
              </a:rPr>
              <a:t>на 1 тонну реализованного овощей открытого грунта</a:t>
            </a:r>
            <a:endParaRPr lang="ru-RU" sz="1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295" y="1571612"/>
            <a:ext cx="5929354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ВАЖНО !!!</a:t>
            </a:r>
          </a:p>
          <a:p>
            <a:r>
              <a:rPr lang="ru-RU" sz="1400" b="0" dirty="0" smtClean="0">
                <a:solidFill>
                  <a:srgbClr val="C00000"/>
                </a:solidFill>
                <a:latin typeface="+mn-lt"/>
              </a:rPr>
              <a:t>Гражданину необходимо подтвердить первичными документами затраты, произведенные </a:t>
            </a:r>
            <a:r>
              <a:rPr lang="ru-RU" sz="1400" b="0" dirty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1400" b="0" dirty="0" smtClean="0">
                <a:solidFill>
                  <a:srgbClr val="C00000"/>
                </a:solidFill>
                <a:latin typeface="+mn-lt"/>
              </a:rPr>
              <a:t>2024 году,  по </a:t>
            </a:r>
            <a:r>
              <a:rPr lang="ru-RU" sz="1400" b="0" dirty="0">
                <a:solidFill>
                  <a:srgbClr val="C00000"/>
                </a:solidFill>
                <a:latin typeface="+mn-lt"/>
              </a:rPr>
              <a:t>производству картофеля </a:t>
            </a:r>
            <a:r>
              <a:rPr lang="ru-RU" sz="1400" b="0" dirty="0" smtClean="0">
                <a:solidFill>
                  <a:srgbClr val="C00000"/>
                </a:solidFill>
                <a:latin typeface="+mn-lt"/>
              </a:rPr>
              <a:t>и </a:t>
            </a:r>
            <a:r>
              <a:rPr lang="ru-RU" sz="1400" b="0" dirty="0">
                <a:solidFill>
                  <a:srgbClr val="C00000"/>
                </a:solidFill>
                <a:latin typeface="+mn-lt"/>
              </a:rPr>
              <a:t>овощей открытого грунта, </a:t>
            </a:r>
            <a:r>
              <a:rPr lang="ru-RU" sz="1400" b="0" dirty="0" smtClean="0">
                <a:solidFill>
                  <a:srgbClr val="C00000"/>
                </a:solidFill>
                <a:latin typeface="+mn-lt"/>
              </a:rPr>
              <a:t>а также расходы по реализации </a:t>
            </a:r>
            <a:r>
              <a:rPr lang="ru-RU" sz="1400" b="0" dirty="0">
                <a:solidFill>
                  <a:srgbClr val="C00000"/>
                </a:solidFill>
                <a:latin typeface="+mn-lt"/>
              </a:rPr>
              <a:t>картофеля </a:t>
            </a:r>
            <a:r>
              <a:rPr lang="ru-RU" sz="1400" b="0" dirty="0" smtClean="0">
                <a:solidFill>
                  <a:srgbClr val="C00000"/>
                </a:solidFill>
                <a:latin typeface="+mn-lt"/>
              </a:rPr>
              <a:t>и </a:t>
            </a:r>
            <a:r>
              <a:rPr lang="ru-RU" sz="1400" b="0" dirty="0">
                <a:solidFill>
                  <a:srgbClr val="C00000"/>
                </a:solidFill>
                <a:latin typeface="+mn-lt"/>
              </a:rPr>
              <a:t>овощей открытого </a:t>
            </a:r>
            <a:r>
              <a:rPr lang="ru-RU" sz="1400" b="0" dirty="0" smtClean="0">
                <a:solidFill>
                  <a:srgbClr val="C00000"/>
                </a:solidFill>
                <a:latin typeface="+mn-lt"/>
              </a:rPr>
              <a:t>грунта урожая 2024 года</a:t>
            </a:r>
            <a:endParaRPr lang="ru-RU" sz="14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8577" y="1354051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2083" y="3162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НОВОЕ НАПРАВЛЕНИЕ!!!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15" y="5643578"/>
            <a:ext cx="3423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Результат предоставления субсидии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0015" y="5929330"/>
            <a:ext cx="457203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buFont typeface="Wingdings" pitchFamily="2" charset="2"/>
              <a:buChar char="q"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Реализовано картофеля в тоннах;</a:t>
            </a:r>
          </a:p>
          <a:p>
            <a:pPr algn="l">
              <a:buFont typeface="Wingdings" pitchFamily="2" charset="2"/>
              <a:buChar char="q"/>
            </a:pPr>
            <a:r>
              <a:rPr lang="ru-RU" sz="1600" b="0" dirty="0" smtClean="0">
                <a:solidFill>
                  <a:srgbClr val="002060"/>
                </a:solidFill>
                <a:latin typeface="+mn-lt"/>
              </a:rPr>
              <a:t>Реализовано овощей открытого грунта в тоннах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8577" y="2557955"/>
            <a:ext cx="2183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Возмещаются затраты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139" y="2786058"/>
            <a:ext cx="10215634" cy="25468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buFont typeface="Wingdings" pitchFamily="2" charset="2"/>
              <a:buChar char="ü"/>
            </a:pP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по приобретению семян и посадочного материала картофеля и овощей открытого грунта;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по приобретению органических удобрений, минеральных удобрений, бактериальных и других препаратов и средств защиты растений;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по приобретению нефтепродуктов всех видов, используемых на технологические цели;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на содержание основных средств (приобретение запасных частей и расходных материалов); 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на выполнение работ и (или) оказание услуг по внесению органических удобрений, минеральных удобрений, бактериальных и других препаратов, проведению обработки посевов средствами защиты растений, </a:t>
            </a:r>
            <a:br>
              <a:rPr lang="ru-RU" sz="1450" b="0" dirty="0" smtClean="0">
                <a:solidFill>
                  <a:srgbClr val="002060"/>
                </a:solidFill>
                <a:latin typeface="+mn-lt"/>
              </a:rPr>
            </a:b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по посадке семян и (или) посадочного материала картофеля и овощей открытого грунта,</a:t>
            </a:r>
            <a:br>
              <a:rPr lang="ru-RU" sz="1450" b="0" dirty="0" smtClean="0">
                <a:solidFill>
                  <a:srgbClr val="002060"/>
                </a:solidFill>
                <a:latin typeface="+mn-lt"/>
              </a:rPr>
            </a:b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по проведению текущего ремонта основных средств;</a:t>
            </a:r>
          </a:p>
          <a:p>
            <a:pPr algn="l">
              <a:buFont typeface="Wingdings" pitchFamily="2" charset="2"/>
              <a:buChar char="ü"/>
            </a:pPr>
            <a:r>
              <a:rPr lang="ru-RU" sz="1450" b="0" dirty="0" smtClean="0">
                <a:solidFill>
                  <a:srgbClr val="002060"/>
                </a:solidFill>
                <a:latin typeface="+mn-lt"/>
              </a:rPr>
              <a:t>на приобретение инвентаря и инструментов, используемых в рамках технологического процесса, связанного с производством картофеля и овощей открытого грунта.</a:t>
            </a:r>
            <a:endParaRPr lang="ru-RU" sz="145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9171" y="5143512"/>
            <a:ext cx="578647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C00000"/>
                </a:solidFill>
                <a:latin typeface="+mn-lt"/>
              </a:rPr>
              <a:t>ВАЖНО !!!</a:t>
            </a:r>
          </a:p>
          <a:p>
            <a:r>
              <a:rPr lang="ru-RU" sz="1400" b="0" dirty="0" smtClean="0">
                <a:solidFill>
                  <a:srgbClr val="C00000"/>
                </a:solidFill>
                <a:latin typeface="+mn-lt"/>
              </a:rPr>
              <a:t>При оформлении счета на реализацию сельхозпродукции рядом с наименованием нужно указывать количество реализуемых картофеля и овощей открытого грунта в тоннах или кг</a:t>
            </a:r>
            <a:endParaRPr lang="ru-RU" sz="1400" b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345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8107" y="44624"/>
            <a:ext cx="10225136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ЗАЯВКИ на субсидии и гранты будут подаваться ТОЛЬКО </a:t>
            </a:r>
          </a:p>
          <a:p>
            <a:pPr marL="0" indent="0" algn="ctr"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в ЭЛЕКТРОННОМ ВИДЕ в системе ГИС «Субсидия АПК 24»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6188085" y="5601264"/>
            <a:ext cx="2023757" cy="80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lnSpc>
                <a:spcPct val="60000"/>
              </a:lnSpc>
              <a:buClr>
                <a:schemeClr val="accent3">
                  <a:lumMod val="50000"/>
                </a:schemeClr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</a:t>
            </a:r>
          </a:p>
          <a:p>
            <a:pPr marL="45720" indent="0" algn="r">
              <a:lnSpc>
                <a:spcPct val="60000"/>
              </a:lnSpc>
              <a:buClr>
                <a:schemeClr val="accent3">
                  <a:lumMod val="50000"/>
                </a:schemeClr>
              </a:buClr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пишите</a:t>
            </a:r>
          </a:p>
          <a:p>
            <a:pPr marL="45720" indent="0" algn="r">
              <a:lnSpc>
                <a:spcPct val="60000"/>
              </a:lnSpc>
              <a:buClr>
                <a:schemeClr val="accent3">
                  <a:lumMod val="50000"/>
                </a:schemeClr>
              </a:buClr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группу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qrcoder.ru/code/?https%3A%2F%2Ft.me%2F%2BQcaQuflzrh9kZWQy&amp;8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88" y="5080844"/>
            <a:ext cx="1697731" cy="169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3"/>
          <p:cNvSpPr txBox="1">
            <a:spLocks/>
          </p:cNvSpPr>
          <p:nvPr/>
        </p:nvSpPr>
        <p:spPr>
          <a:xfrm>
            <a:off x="1631588" y="5787001"/>
            <a:ext cx="4536951" cy="696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accent3">
                  <a:lumMod val="50000"/>
                </a:schemeClr>
              </a:buClr>
              <a:buNone/>
            </a:pP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Перед отбором необходимо заранее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проверить наличие доступа на новую платформу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957955" y="993248"/>
            <a:ext cx="9037004" cy="13596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70000"/>
              </a:lnSpc>
              <a:buClr>
                <a:schemeClr val="accent3">
                  <a:lumMod val="50000"/>
                </a:schemeClr>
              </a:buClr>
              <a:buNone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Отборы будут приниматься на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новой платформе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ГИС «Субсидия АПК 24».</a:t>
            </a:r>
          </a:p>
          <a:p>
            <a:pPr marL="45720" indent="0">
              <a:buClr>
                <a:schemeClr val="accent3">
                  <a:lumMod val="50000"/>
                </a:schemeClr>
              </a:buClr>
              <a:buNone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В объявлении о проведении отбора/гранта </a:t>
            </a:r>
            <a:r>
              <a:rPr lang="ru-RU" sz="18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обратите внимание на адрес сайта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, где будет проводиться мероприятие:</a:t>
            </a:r>
          </a:p>
          <a:p>
            <a:pPr marL="45720" indent="0">
              <a:buClr>
                <a:schemeClr val="accent3">
                  <a:lumMod val="50000"/>
                </a:schemeClr>
              </a:buClr>
              <a:buNone/>
            </a:pP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склицательный знак знак информация пузырь - Пользовательский интерфейс и  жесты Ико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5" y="5896772"/>
            <a:ext cx="476529" cy="4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440235" y="1989926"/>
            <a:ext cx="2880320" cy="646986"/>
          </a:xfrm>
          <a:prstGeom prst="roundRect">
            <a:avLst/>
          </a:prstGeom>
          <a:solidFill>
            <a:schemeClr val="l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>
              <a:buClr>
                <a:schemeClr val="accent3">
                  <a:lumMod val="50000"/>
                </a:schemeClr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«Субсидия АПК 24»</a:t>
            </a:r>
          </a:p>
          <a:p>
            <a:pPr marL="45720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https:/24sapk.krskcit.ru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58396" y="1989926"/>
            <a:ext cx="2767201" cy="646986"/>
          </a:xfrm>
          <a:prstGeom prst="roundRect">
            <a:avLst/>
          </a:prstGeom>
          <a:solidFill>
            <a:schemeClr val="l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>
              <a:buClr>
                <a:schemeClr val="accent3">
                  <a:lumMod val="50000"/>
                </a:schemeClr>
              </a:buCl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«Субсидия АПК 24.в2»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https://sapk24.krskcit.ru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2265" t="2375" b="7404"/>
          <a:stretch/>
        </p:blipFill>
        <p:spPr>
          <a:xfrm>
            <a:off x="954650" y="2733928"/>
            <a:ext cx="3926562" cy="2279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2643" y="2716862"/>
            <a:ext cx="4697693" cy="2296314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>
          <a:xfrm>
            <a:off x="8358473" y="2019422"/>
            <a:ext cx="1440160" cy="724667"/>
          </a:xfrm>
          <a:prstGeom prst="wedgeEllipseCallout">
            <a:avLst/>
          </a:prstGeom>
          <a:solidFill>
            <a:srgbClr val="F4DC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обновленная платформа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r="17370"/>
          <a:stretch/>
        </p:blipFill>
        <p:spPr>
          <a:xfrm>
            <a:off x="9505132" y="4725144"/>
            <a:ext cx="421133" cy="434562"/>
          </a:xfrm>
          <a:prstGeom prst="rect">
            <a:avLst/>
          </a:prstGeom>
        </p:spPr>
      </p:pic>
      <p:sp>
        <p:nvSpPr>
          <p:cNvPr id="16" name="Пятиугольник 15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0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96219" y="188640"/>
            <a:ext cx="856895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Авторизация в ГИС «Субсидия АПК24»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087091" y="951704"/>
            <a:ext cx="7265912" cy="10371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Перейдите на сайт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обновленной версии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ГИС «Субсидия АПК 24» </a:t>
            </a:r>
            <a:r>
              <a:rPr lang="en-US" sz="18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https://sapk24.krskcit.ru</a:t>
            </a:r>
            <a:r>
              <a:rPr lang="ru-RU" sz="18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 ;</a:t>
            </a: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Авторизуйтесь с помощью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ЕСИА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(                      );</a:t>
            </a:r>
          </a:p>
          <a:p>
            <a:pPr marL="45720" indent="0">
              <a:buClr>
                <a:schemeClr val="accent3">
                  <a:lumMod val="50000"/>
                </a:schemeClr>
              </a:buClr>
              <a:buNone/>
            </a:pPr>
            <a:endParaRPr lang="ru-RU" sz="1800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894" y="2103832"/>
            <a:ext cx="2098724" cy="1831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749894" y="2871284"/>
            <a:ext cx="2088232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r="19751" b="17578"/>
          <a:stretch/>
        </p:blipFill>
        <p:spPr>
          <a:xfrm>
            <a:off x="976255" y="6237312"/>
            <a:ext cx="4062446" cy="504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Логотип Gosuslugi.ru (Госуслуги) / Интернет / TopLogos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69" y="1727418"/>
            <a:ext cx="1197103" cy="1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3"/>
          <p:cNvSpPr txBox="1">
            <a:spLocks/>
          </p:cNvSpPr>
          <p:nvPr/>
        </p:nvSpPr>
        <p:spPr>
          <a:xfrm>
            <a:off x="1084291" y="4949268"/>
            <a:ext cx="3911534" cy="12709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schemeClr val="tx1"/>
              </a:buClr>
              <a:buFont typeface="+mj-lt"/>
              <a:buAutoNum type="arabicPeriod" startAt="4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После принятия положительного решения по запросу. На экране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будут отображены вкладки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«Заявки» и «Соглашения».</a:t>
            </a:r>
          </a:p>
          <a:p>
            <a:pPr marL="45720" indent="0">
              <a:lnSpc>
                <a:spcPct val="200000"/>
              </a:lnSpc>
              <a:buClr>
                <a:schemeClr val="tx1"/>
              </a:buClr>
              <a:buNone/>
            </a:pPr>
            <a:endParaRPr lang="ru-RU" sz="1800" dirty="0"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090" y="4324834"/>
            <a:ext cx="4774997" cy="1840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Объект 3"/>
          <p:cNvSpPr txBox="1">
            <a:spLocks/>
          </p:cNvSpPr>
          <p:nvPr/>
        </p:nvSpPr>
        <p:spPr>
          <a:xfrm>
            <a:off x="1087091" y="2304552"/>
            <a:ext cx="6679356" cy="8364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schemeClr val="tx1"/>
              </a:buClr>
              <a:buFont typeface="+mj-lt"/>
              <a:buAutoNum type="arabicPeriod" startAt="3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После авторизации подайте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запрос на доступ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в систему по кнопке «Мои запросы на доступ»:</a:t>
            </a:r>
          </a:p>
          <a:p>
            <a:pPr marL="765810" lvl="1" indent="-400050">
              <a:buClr>
                <a:schemeClr val="tx1"/>
              </a:buClr>
              <a:buFont typeface="+mj-lt"/>
              <a:buAutoNum type="romanU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Нажмите на кнопку «Создать новый запрос»;</a:t>
            </a:r>
          </a:p>
          <a:p>
            <a:pPr marL="765810" lvl="1" indent="-400050">
              <a:buClr>
                <a:schemeClr val="tx1"/>
              </a:buClr>
              <a:buFont typeface="+mj-lt"/>
              <a:buAutoNum type="romanU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Выберите тип запроса: «для сельхозтоваропроизводителя» (если вы юридическое лицо) или «для физического лица». </a:t>
            </a:r>
          </a:p>
          <a:p>
            <a:pPr marL="765810" lvl="1" indent="-400050">
              <a:buClr>
                <a:schemeClr val="tx1"/>
              </a:buClr>
              <a:buFont typeface="+mj-lt"/>
              <a:buAutoNum type="romanU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Заполните все необходимые поля и отправьте запрос, нажав на кнопку «Отправить»;</a:t>
            </a:r>
          </a:p>
          <a:p>
            <a:pPr marL="45720" indent="0">
              <a:buClr>
                <a:schemeClr val="accent3">
                  <a:lumMod val="50000"/>
                </a:schemeClr>
              </a:buClr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91" y="132888"/>
            <a:ext cx="8856984" cy="11905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Подача заявки в ГИС «Субсидия АПК24»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008188" y="885400"/>
            <a:ext cx="8964488" cy="55679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На главной странице сайта расположены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действующие отборы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.                              Для перехода к отборам по другим группам мер господдержки необходимо </a:t>
            </a:r>
            <a:r>
              <a:rPr lang="ru-RU" sz="1800" i="1" dirty="0">
                <a:solidFill>
                  <a:srgbClr val="002060"/>
                </a:solidFill>
                <a:cs typeface="Times New Roman" panose="02020603050405020304" pitchFamily="18" charset="0"/>
              </a:rPr>
              <a:t>пролистать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до нужной (растениеводство, животноводство и т.д.);</a:t>
            </a: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В нужной группе нажмите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«Подать заявку»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на интересующий отбор;</a:t>
            </a: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Далее необходимо </a:t>
            </a:r>
            <a:r>
              <a:rPr lang="ru-RU" sz="1800" i="1" dirty="0">
                <a:solidFill>
                  <a:srgbClr val="002060"/>
                </a:solidFill>
                <a:cs typeface="Times New Roman" panose="02020603050405020304" pitchFamily="18" charset="0"/>
              </a:rPr>
              <a:t>заполнить поля и файлы в черновике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заявки. </a:t>
            </a:r>
          </a:p>
          <a:p>
            <a:pPr marL="388620" indent="-342900">
              <a:buClr>
                <a:schemeClr val="accent3">
                  <a:lumMod val="50000"/>
                </a:scheme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accent3">
                  <a:lumMod val="50000"/>
                </a:scheme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accent3">
                  <a:lumMod val="50000"/>
                </a:scheme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accent3">
                  <a:lumMod val="50000"/>
                </a:schemeClr>
              </a:buClr>
              <a:buAutoNum type="arabicPeriod"/>
            </a:pP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77" y="1849390"/>
            <a:ext cx="6816375" cy="3595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5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96419" y="132889"/>
            <a:ext cx="4573016" cy="6318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Заполнение заявки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259" y="764705"/>
            <a:ext cx="7560840" cy="5997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16899" y="6444334"/>
            <a:ext cx="1512168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4211" y="188640"/>
            <a:ext cx="8368640" cy="6318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Ошибки при заполнении заявки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15254" t="12052" r="5085" b="5085"/>
          <a:stretch/>
        </p:blipFill>
        <p:spPr>
          <a:xfrm>
            <a:off x="1224212" y="1052736"/>
            <a:ext cx="8368639" cy="489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ятиугольник 3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0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4211" y="150206"/>
            <a:ext cx="8424936" cy="11905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Направление заявки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в ГИС «Субсидия АПК24»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008188" y="1177397"/>
            <a:ext cx="5978770" cy="1668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После заполнения всех необходимых данных по заявке, нажмите кнопку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«Сформировать файл»;</a:t>
            </a: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В всплывающем окне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просмотрите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сформированный печатный комплект заявки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правильность заполнения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(нажав на файл заявки);</a:t>
            </a: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Подпишите заявку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электронной подписью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accent3">
                  <a:lumMod val="50000"/>
                </a:schemeClr>
              </a:buClr>
              <a:buFont typeface="Georgia" pitchFamily="18" charset="0"/>
              <a:buAutoNum type="arabicPeriod"/>
            </a:pP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accent3">
                  <a:lumMod val="50000"/>
                </a:schemeClr>
              </a:buClr>
              <a:buAutoNum type="arabicPeriod"/>
            </a:pP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3" t="5279" b="1106"/>
          <a:stretch/>
        </p:blipFill>
        <p:spPr>
          <a:xfrm>
            <a:off x="6878947" y="1251172"/>
            <a:ext cx="2878212" cy="1514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5913"/>
          <a:stretch/>
        </p:blipFill>
        <p:spPr>
          <a:xfrm>
            <a:off x="7605611" y="3866988"/>
            <a:ext cx="2116622" cy="1440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2675" b="9552"/>
          <a:stretch/>
        </p:blipFill>
        <p:spPr>
          <a:xfrm>
            <a:off x="1224212" y="5727316"/>
            <a:ext cx="3430439" cy="100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1008187" y="3179783"/>
            <a:ext cx="8748972" cy="9767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schemeClr val="tx1"/>
              </a:buClr>
              <a:buFont typeface="+mj-lt"/>
              <a:buAutoNum type="arabicPeriod" startAt="4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Если необходимо вернуться к редактированию заявки, нажмите «Редактировать». В случае, если все верно, нажмите кнопку «Отправить». После отправки заявка будет автоматически зарегистрирована и направлена на проверку;</a:t>
            </a:r>
          </a:p>
          <a:p>
            <a:pPr marL="388620" indent="-342900">
              <a:buClr>
                <a:schemeClr val="tx1"/>
              </a:buClr>
              <a:buFont typeface="+mj-lt"/>
              <a:buAutoNum type="arabicPeriod" startAt="4"/>
            </a:pP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1008188" y="4149080"/>
            <a:ext cx="6702203" cy="14401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buClr>
                <a:schemeClr val="tx1"/>
              </a:buClr>
              <a:buFont typeface="+mj-lt"/>
              <a:buAutoNum type="arabicPeriod" startAt="5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До окончания отбора </a:t>
            </a:r>
            <a:r>
              <a:rPr lang="ru-RU" sz="1800" i="1" dirty="0">
                <a:solidFill>
                  <a:srgbClr val="002060"/>
                </a:solidFill>
                <a:cs typeface="Times New Roman" panose="02020603050405020304" pitchFamily="18" charset="0"/>
              </a:rPr>
              <a:t>отправленную заявку можно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отозвать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скопировать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данные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в новую заявку и направить снова;</a:t>
            </a:r>
          </a:p>
          <a:p>
            <a:pPr marL="388620" indent="-342900">
              <a:buClr>
                <a:schemeClr val="tx1"/>
              </a:buClr>
              <a:buFont typeface="Georgia" pitchFamily="18" charset="0"/>
              <a:buAutoNum type="arabicPeriod" startAt="5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В случае, </a:t>
            </a:r>
            <a:r>
              <a:rPr lang="ru-RU" sz="1800" i="1" dirty="0">
                <a:solidFill>
                  <a:srgbClr val="002060"/>
                </a:solidFill>
                <a:cs typeface="Times New Roman" panose="02020603050405020304" pitchFamily="18" charset="0"/>
              </a:rPr>
              <a:t>если специалисты написали комментарии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по вашей заявки  с ними можно ознакомиться в заявке по кнопке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«Комментарий».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36539" y="2508709"/>
            <a:ext cx="1292529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0235" y="6231372"/>
            <a:ext cx="1440160" cy="3659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4" b="13623"/>
          <a:stretch/>
        </p:blipFill>
        <p:spPr>
          <a:xfrm>
            <a:off x="7829567" y="2571744"/>
            <a:ext cx="2730474" cy="607121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4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643" y="571480"/>
            <a:ext cx="922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Меры государственной поддержки малых форм хозяйствования определены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329" y="1142984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 В Государственной программе края</a:t>
            </a:r>
            <a:r>
              <a:rPr lang="ru-RU" sz="1600" dirty="0" smtClean="0">
                <a:solidFill>
                  <a:srgbClr val="002060"/>
                </a:solidFill>
              </a:rPr>
              <a:t> «Развитие </a:t>
            </a:r>
            <a:r>
              <a:rPr lang="ru-RU" sz="1600" dirty="0">
                <a:solidFill>
                  <a:srgbClr val="002060"/>
                </a:solidFill>
              </a:rPr>
              <a:t>сельского хозяйства </a:t>
            </a:r>
            <a:r>
              <a:rPr lang="ru-RU" sz="1600" dirty="0" smtClean="0">
                <a:solidFill>
                  <a:srgbClr val="002060"/>
                </a:solidFill>
              </a:rPr>
              <a:t>и </a:t>
            </a:r>
            <a:r>
              <a:rPr lang="ru-RU" sz="1600" dirty="0">
                <a:solidFill>
                  <a:srgbClr val="002060"/>
                </a:solidFill>
              </a:rPr>
              <a:t>регулирование рынков сельскохозяйственной продукции, сырья </a:t>
            </a:r>
            <a:r>
              <a:rPr lang="ru-RU" sz="1600" dirty="0" smtClean="0">
                <a:solidFill>
                  <a:srgbClr val="002060"/>
                </a:solidFill>
              </a:rPr>
              <a:t>и продовольствия</a:t>
            </a:r>
            <a:r>
              <a:rPr lang="ru-RU" sz="1600" dirty="0">
                <a:solidFill>
                  <a:srgbClr val="002060"/>
                </a:solidFill>
              </a:rPr>
              <a:t>», утвержденной </a:t>
            </a:r>
            <a:r>
              <a:rPr lang="ru-RU" sz="1600" dirty="0" smtClean="0">
                <a:solidFill>
                  <a:srgbClr val="002060"/>
                </a:solidFill>
              </a:rPr>
              <a:t>постановлением </a:t>
            </a:r>
            <a:r>
              <a:rPr lang="ru-RU" sz="1600" dirty="0">
                <a:solidFill>
                  <a:srgbClr val="002060"/>
                </a:solidFill>
              </a:rPr>
              <a:t>Правительства Красноярского края </a:t>
            </a:r>
            <a:r>
              <a:rPr lang="ru-RU" sz="1600" b="1" dirty="0" smtClean="0">
                <a:solidFill>
                  <a:srgbClr val="002060"/>
                </a:solidFill>
              </a:rPr>
              <a:t>от </a:t>
            </a:r>
            <a:r>
              <a:rPr lang="ru-RU" sz="1600" b="1" dirty="0">
                <a:solidFill>
                  <a:srgbClr val="002060"/>
                </a:solidFill>
              </a:rPr>
              <a:t>30.09.2013 </a:t>
            </a:r>
            <a:r>
              <a:rPr lang="ru-RU" sz="1600" b="1" dirty="0" smtClean="0">
                <a:solidFill>
                  <a:srgbClr val="002060"/>
                </a:solidFill>
              </a:rPr>
              <a:t>№ 506-п </a:t>
            </a:r>
            <a:r>
              <a:rPr lang="ru-RU" sz="1600" dirty="0" smtClean="0">
                <a:solidFill>
                  <a:srgbClr val="002060"/>
                </a:solidFill>
              </a:rPr>
              <a:t>(далее – Государственная программа № 506-п)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577" y="2276872"/>
            <a:ext cx="10215634" cy="204671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ВАЖНО!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Макет Государственной </a:t>
            </a:r>
            <a:r>
              <a:rPr lang="ru-RU" sz="1600" b="1" dirty="0">
                <a:solidFill>
                  <a:srgbClr val="002060"/>
                </a:solidFill>
              </a:rPr>
              <a:t>программы </a:t>
            </a:r>
            <a:r>
              <a:rPr lang="ru-RU" sz="1600" b="1" dirty="0" smtClean="0">
                <a:solidFill>
                  <a:srgbClr val="002060"/>
                </a:solidFill>
              </a:rPr>
              <a:t>изменился:</a:t>
            </a:r>
          </a:p>
          <a:p>
            <a:endParaRPr lang="ru-RU" sz="5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!!!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полный перечень мероприятий государственной поддержки определен в Приложении № 2 к Государственной программе № 506-п</a:t>
            </a:r>
          </a:p>
          <a:p>
            <a:endParaRPr lang="ru-RU" sz="5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!!! </a:t>
            </a:r>
            <a:r>
              <a:rPr lang="ru-RU" sz="1600" dirty="0" smtClean="0">
                <a:solidFill>
                  <a:srgbClr val="002060"/>
                </a:solidFill>
              </a:rPr>
              <a:t>фиксированные </a:t>
            </a:r>
            <a:r>
              <a:rPr lang="ru-RU" sz="1600" dirty="0">
                <a:solidFill>
                  <a:srgbClr val="002060"/>
                </a:solidFill>
              </a:rPr>
              <a:t>ставки субсидирования установлены </a:t>
            </a: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Приложении № 3 </a:t>
            </a:r>
            <a:r>
              <a:rPr lang="ru-RU" sz="1600" dirty="0" smtClean="0">
                <a:solidFill>
                  <a:srgbClr val="002060"/>
                </a:solidFill>
              </a:rPr>
              <a:t>к </a:t>
            </a:r>
            <a:r>
              <a:rPr lang="ru-RU" sz="1600" dirty="0">
                <a:solidFill>
                  <a:srgbClr val="002060"/>
                </a:solidFill>
              </a:rPr>
              <a:t>Государственной программе </a:t>
            </a:r>
            <a:r>
              <a:rPr lang="ru-RU" sz="1600" dirty="0" smtClean="0">
                <a:solidFill>
                  <a:srgbClr val="002060"/>
                </a:solidFill>
              </a:rPr>
              <a:t>№ 506-п</a:t>
            </a:r>
          </a:p>
          <a:p>
            <a:endParaRPr lang="ru-RU" sz="5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!!!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мероприятия государственной поддержки малых форм хозяйствования определены в </a:t>
            </a:r>
            <a:r>
              <a:rPr lang="ru-RU" sz="1600" dirty="0">
                <a:solidFill>
                  <a:srgbClr val="002060"/>
                </a:solidFill>
              </a:rPr>
              <a:t>региональном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</a:t>
            </a:r>
            <a:r>
              <a:rPr lang="ru-RU" sz="1600" dirty="0">
                <a:solidFill>
                  <a:srgbClr val="002060"/>
                </a:solidFill>
              </a:rPr>
              <a:t>ведомственных проектах Государственной </a:t>
            </a:r>
            <a:r>
              <a:rPr lang="ru-RU" sz="1600" dirty="0" smtClean="0">
                <a:solidFill>
                  <a:srgbClr val="002060"/>
                </a:solidFill>
              </a:rPr>
              <a:t>программы № 506-п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29" y="4500570"/>
            <a:ext cx="96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 В статье 9 </a:t>
            </a:r>
            <a:r>
              <a:rPr lang="ru-RU" sz="1600" b="1" dirty="0">
                <a:solidFill>
                  <a:srgbClr val="002060"/>
                </a:solidFill>
              </a:rPr>
              <a:t>Закона Красноярского края от 07.07.2022 № 3 -1004 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О государственной поддержке агропромышленного комплекса края»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099124" y="6381328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1" y="4714884"/>
            <a:ext cx="2750650" cy="27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4211" y="188640"/>
            <a:ext cx="8355826" cy="6318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Печатный комплект документов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88" r="1755"/>
          <a:stretch/>
        </p:blipFill>
        <p:spPr>
          <a:xfrm>
            <a:off x="1224211" y="908720"/>
            <a:ext cx="4048854" cy="565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83" y="908720"/>
            <a:ext cx="4107354" cy="565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52203" y="188640"/>
            <a:ext cx="857944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Подписание заявки ЭП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152203" y="908720"/>
            <a:ext cx="8496944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tx1"/>
              </a:buClr>
              <a:buNone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Заявка может быть подписана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простой электронной подписью (далее – ПЭП)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(в случае </a:t>
            </a:r>
            <a:r>
              <a:rPr lang="ru-RU" sz="18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если это предусмотрено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Порядком). В остальных случаях заявка должна быть подписана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усиленной квалифицированной подписью (далее – КЭП)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88620" indent="-342900">
              <a:buClr>
                <a:schemeClr val="accent3">
                  <a:lumMod val="50000"/>
                </a:schemeClr>
              </a:buClr>
              <a:buAutoNum type="arabicPeriod"/>
            </a:pP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4291" y="362065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buClr>
                <a:schemeClr val="tx1"/>
              </a:buCl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подписания соглашения в системе «Электронный бюджет» требуется У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8668" y="2204865"/>
            <a:ext cx="4104455" cy="11637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УКЭП – (усиленная квалифицированная электронная подпись) можно получить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ФНС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другом аккредитованном удостоверяющем центре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2204" y="5009381"/>
            <a:ext cx="6413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buClr>
                <a:schemeClr val="tx1"/>
              </a:buCl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УКЭП и вступления в реестр субъектов АПК, необходимо снова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запрос на доступ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сельхозтоваропроизводитель, в случае если на отбор заявление подавали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физического лица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Подключение электронной цифровой подписи (ЭЦП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77" y="1196752"/>
            <a:ext cx="23186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24212" y="2204864"/>
            <a:ext cx="3749247" cy="11695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30000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ПЭП – (простая электронная подпись) это логин/пароль, которые Вы вводите для авторизации через ЕСИА (Госуслуги)</a:t>
            </a:r>
          </a:p>
        </p:txBody>
      </p:sp>
      <p:pic>
        <p:nvPicPr>
          <p:cNvPr id="12" name="Picture 2" descr="восклицательный знак знак информация пузырь - Пользовательский интерфейс и  жесты Ико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8" y="3701604"/>
            <a:ext cx="476529" cy="4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923" y="4745241"/>
            <a:ext cx="2098724" cy="1831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632923" y="5517232"/>
            <a:ext cx="2088232" cy="2970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2223" y="548680"/>
            <a:ext cx="8208912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Контакты </a:t>
            </a:r>
            <a:b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сектора цифровизации и методологии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52203" y="2204864"/>
            <a:ext cx="856895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Руководитель: 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Шувалов Александр  Валериевич 216-00-77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shuvalov@krasagro.ru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dirty="0"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Главный специалист: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Пулькина Екатерина Сергеевна    216-00-74 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pulkina@krasagro.ru 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0128977" y="6387933"/>
            <a:ext cx="594421" cy="34311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732" y="226622"/>
            <a:ext cx="921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Центр компетенций в сфере сельскохозяйственной кооперации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и поддержки фермеров Красноярского края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789" y="4221079"/>
            <a:ext cx="1024758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Адрес: г. Красноярск, ул. Матросова, д.2</a:t>
            </a: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телефон: 8 800 234 0 124</a:t>
            </a: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адрес электронной почты: </a:t>
            </a:r>
            <a:r>
              <a:rPr lang="en-US" sz="20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vopros@mb.24</a:t>
            </a:r>
            <a:endParaRPr lang="ru-RU" sz="2000" b="1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Официальный сайт: </a:t>
            </a:r>
            <a:r>
              <a:rPr lang="ru-RU" sz="2000" b="1" i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мойбизнес-24.рф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0163628" y="6503586"/>
            <a:ext cx="572675" cy="2880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33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580" y="1071121"/>
            <a:ext cx="10225136" cy="695659"/>
          </a:xfrm>
          <a:prstGeom prst="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Постановлением Правительства края от 27.05.2019 № 271-п (в редакции от 18.01.2024) Центром компетенций в сфере сельскохозяйственной кооперации и поддержки фермеров Красноярского края определена </a:t>
            </a:r>
            <a:r>
              <a:rPr lang="ru-RU" sz="1400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Автономная некоммерческая организация </a:t>
            </a:r>
            <a:r>
              <a:rPr lang="ru-RU" sz="14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«Красноярский краевой центр развития бизнеса и </a:t>
            </a:r>
            <a:r>
              <a:rPr lang="ru-RU" sz="1400" b="1" kern="1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микрокредитная</a:t>
            </a:r>
            <a:r>
              <a:rPr lang="ru-RU" sz="14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компания»</a:t>
            </a:r>
            <a:r>
              <a:rPr lang="ru-RU" sz="1400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(АНО «ККЦРБ МКК», Центр «Мой бизнес»)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427" y="1903393"/>
            <a:ext cx="10153443" cy="226933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Основные направления деятельности Центра компетенций:</a:t>
            </a:r>
            <a:endParaRPr lang="en-US" sz="2000" b="1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indent="342265" algn="just"/>
            <a:r>
              <a:rPr lang="ru-RU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Консультирование</a:t>
            </a:r>
            <a:r>
              <a:rPr lang="ru-RU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малых форм хозяйствования в АПК, сельского населения, по вопросам:</a:t>
            </a:r>
          </a:p>
          <a:p>
            <a:pPr indent="342265" algn="just"/>
            <a:r>
              <a:rPr lang="ru-RU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- организации и ведения предпринимательской деятельности в сфере АПК;</a:t>
            </a:r>
          </a:p>
          <a:p>
            <a:pPr indent="342265" algn="just"/>
            <a:r>
              <a:rPr lang="ru-RU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- участия в государственных программах поддержки в сфере АПК;</a:t>
            </a:r>
          </a:p>
          <a:p>
            <a:pPr indent="342265" algn="just"/>
            <a:r>
              <a:rPr lang="ru-RU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- привлечения заемного финансирования, в том числе льготного кредитования;</a:t>
            </a:r>
          </a:p>
          <a:p>
            <a:pPr indent="342265" algn="just"/>
            <a:r>
              <a:rPr lang="ru-RU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 обучения </a:t>
            </a:r>
            <a:r>
              <a:rPr lang="ru-RU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сельского населения основам ведения предпринимательской деятельности в области сельского хозяйства, сельскохозяйственной кооперации.</a:t>
            </a:r>
          </a:p>
          <a:p>
            <a:pPr algn="ctr">
              <a:lnSpc>
                <a:spcPct val="115000"/>
              </a:lnSpc>
            </a:pPr>
            <a:endParaRPr lang="en-US" sz="1000" b="1" u="sng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71B804-68AB-B60C-196A-1404E4B4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3" y="4390770"/>
            <a:ext cx="1889841" cy="18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F9791B-7FB2-28F2-A265-683F62837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20955" y="4176074"/>
            <a:ext cx="2160240" cy="2133246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4EAA49-8285-CD30-BF88-C057F9215950}"/>
              </a:ext>
            </a:extLst>
          </p:cNvPr>
          <p:cNvSpPr txBox="1">
            <a:spLocks/>
          </p:cNvSpPr>
          <p:nvPr/>
        </p:nvSpPr>
        <p:spPr bwMode="auto">
          <a:xfrm>
            <a:off x="5684893" y="4149992"/>
            <a:ext cx="2041479" cy="34608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dirty="0">
                <a:latin typeface="Arial"/>
                <a:cs typeface="Arial"/>
              </a:rPr>
              <a:t>Мой бизнес в </a:t>
            </a:r>
            <a:r>
              <a:rPr lang="en-US" sz="1600" dirty="0">
                <a:latin typeface="Arial"/>
                <a:cs typeface="Arial"/>
              </a:rPr>
              <a:t>telegram</a:t>
            </a:r>
            <a:endParaRPr lang="ru-RU" sz="1600" dirty="0">
              <a:latin typeface="Arial"/>
              <a:cs typeface="Arial"/>
            </a:endParaRP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9CE6BCFD-1A82-893D-7798-F06A1C118CCB}"/>
              </a:ext>
            </a:extLst>
          </p:cNvPr>
          <p:cNvSpPr txBox="1">
            <a:spLocks/>
          </p:cNvSpPr>
          <p:nvPr/>
        </p:nvSpPr>
        <p:spPr bwMode="auto">
          <a:xfrm>
            <a:off x="8135896" y="4130366"/>
            <a:ext cx="1849144" cy="346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400" dirty="0">
                <a:latin typeface="Arial"/>
                <a:cs typeface="Arial"/>
              </a:rPr>
              <a:t>Мой бизнес в </a:t>
            </a:r>
            <a:r>
              <a:rPr lang="en-US" sz="1400" dirty="0">
                <a:latin typeface="Arial"/>
                <a:cs typeface="Arial"/>
              </a:rPr>
              <a:t>VK</a:t>
            </a:r>
            <a:endParaRPr lang="ru-R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73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67" y="188640"/>
            <a:ext cx="9572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Направления </a:t>
            </a:r>
            <a:r>
              <a:rPr lang="ru-RU" sz="2000" b="1" dirty="0">
                <a:solidFill>
                  <a:srgbClr val="002060"/>
                </a:solidFill>
              </a:rPr>
              <a:t>государственной поддержки </a:t>
            </a:r>
            <a:r>
              <a:rPr lang="ru-RU" sz="2000" b="1" dirty="0" smtClean="0">
                <a:solidFill>
                  <a:srgbClr val="002060"/>
                </a:solidFill>
              </a:rPr>
              <a:t>малых </a:t>
            </a:r>
            <a:r>
              <a:rPr lang="ru-RU" sz="2000" b="1" dirty="0">
                <a:solidFill>
                  <a:srgbClr val="002060"/>
                </a:solidFill>
              </a:rPr>
              <a:t>форм хозяйствования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2024 </a:t>
            </a:r>
            <a:r>
              <a:rPr lang="ru-RU" sz="2000" b="1" dirty="0" smtClean="0">
                <a:solidFill>
                  <a:srgbClr val="002060"/>
                </a:solidFill>
              </a:rPr>
              <a:t>году 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8107" y="720700"/>
            <a:ext cx="7416824" cy="251724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1)</a:t>
            </a:r>
            <a:r>
              <a:rPr lang="ru-RU" b="1" dirty="0" smtClean="0">
                <a:solidFill>
                  <a:srgbClr val="002060"/>
                </a:solidFill>
              </a:rPr>
              <a:t>    грант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Агростартап</a:t>
            </a:r>
            <a:r>
              <a:rPr lang="ru-RU" b="1" dirty="0" smtClean="0">
                <a:solidFill>
                  <a:srgbClr val="002060"/>
                </a:solidFill>
              </a:rPr>
              <a:t>»;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2)    </a:t>
            </a:r>
            <a:r>
              <a:rPr lang="ru-RU" b="1" dirty="0" smtClean="0">
                <a:solidFill>
                  <a:srgbClr val="002060"/>
                </a:solidFill>
              </a:rPr>
              <a:t>грант </a:t>
            </a:r>
            <a:r>
              <a:rPr lang="ru-RU" b="1" dirty="0">
                <a:solidFill>
                  <a:srgbClr val="002060"/>
                </a:solidFill>
              </a:rPr>
              <a:t>«Наш фермер»;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3)</a:t>
            </a:r>
            <a:r>
              <a:rPr lang="ru-RU" b="1" dirty="0" smtClean="0">
                <a:solidFill>
                  <a:srgbClr val="002060"/>
                </a:solidFill>
              </a:rPr>
              <a:t>    грант </a:t>
            </a:r>
            <a:r>
              <a:rPr lang="ru-RU" b="1" dirty="0">
                <a:solidFill>
                  <a:srgbClr val="002060"/>
                </a:solidFill>
              </a:rPr>
              <a:t>на развитие материально-технической базы СПоК;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4)</a:t>
            </a:r>
            <a:r>
              <a:rPr lang="ru-RU" b="1" dirty="0" smtClean="0">
                <a:solidFill>
                  <a:srgbClr val="002060"/>
                </a:solidFill>
              </a:rPr>
              <a:t>    грант </a:t>
            </a:r>
            <a:r>
              <a:rPr lang="ru-RU" b="1" dirty="0">
                <a:solidFill>
                  <a:srgbClr val="002060"/>
                </a:solidFill>
              </a:rPr>
              <a:t>«Региональный продукт»;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5)</a:t>
            </a:r>
            <a:r>
              <a:rPr lang="ru-RU" b="1" dirty="0" smtClean="0">
                <a:solidFill>
                  <a:srgbClr val="002060"/>
                </a:solidFill>
              </a:rPr>
              <a:t>    грант </a:t>
            </a:r>
            <a:r>
              <a:rPr lang="ru-RU" b="1" dirty="0">
                <a:solidFill>
                  <a:srgbClr val="002060"/>
                </a:solidFill>
              </a:rPr>
              <a:t>гражданам, ведущим ЛПХ и применяющим специальный налоговый режим «Налог на профессиональный доход</a:t>
            </a:r>
            <a:r>
              <a:rPr lang="ru-RU" b="1" dirty="0" smtClean="0">
                <a:solidFill>
                  <a:srgbClr val="002060"/>
                </a:solidFill>
              </a:rPr>
              <a:t>»;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6)</a:t>
            </a:r>
            <a:r>
              <a:rPr lang="ru-RU" b="1" dirty="0" smtClean="0">
                <a:solidFill>
                  <a:srgbClr val="002060"/>
                </a:solidFill>
              </a:rPr>
              <a:t>    грант </a:t>
            </a:r>
            <a:r>
              <a:rPr lang="ru-RU" b="1" dirty="0">
                <a:solidFill>
                  <a:srgbClr val="002060"/>
                </a:solidFill>
              </a:rPr>
              <a:t>на развитие несельскохозяйственных видов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7)</a:t>
            </a:r>
            <a:r>
              <a:rPr lang="ru-RU" b="1" dirty="0" smtClean="0">
                <a:solidFill>
                  <a:srgbClr val="002060"/>
                </a:solidFill>
              </a:rPr>
              <a:t>    грант «</a:t>
            </a:r>
            <a:r>
              <a:rPr lang="ru-RU" b="1" dirty="0" err="1" smtClean="0">
                <a:solidFill>
                  <a:srgbClr val="002060"/>
                </a:solidFill>
              </a:rPr>
              <a:t>Агротуризм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14593" y="3357562"/>
            <a:ext cx="7994479" cy="331540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ru-RU" b="1" dirty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потребительским </a:t>
            </a:r>
            <a:r>
              <a:rPr lang="ru-RU" b="1" dirty="0">
                <a:solidFill>
                  <a:srgbClr val="002060"/>
                </a:solidFill>
              </a:rPr>
              <a:t>кооперативам (СПОК</a:t>
            </a:r>
            <a:r>
              <a:rPr lang="ru-RU" b="1" dirty="0" smtClean="0">
                <a:solidFill>
                  <a:srgbClr val="002060"/>
                </a:solidFill>
              </a:rPr>
              <a:t>) - 6 </a:t>
            </a:r>
            <a:r>
              <a:rPr lang="ru-RU" b="1" dirty="0">
                <a:solidFill>
                  <a:srgbClr val="002060"/>
                </a:solidFill>
              </a:rPr>
              <a:t>субсидий,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2)</a:t>
            </a:r>
            <a:r>
              <a:rPr lang="ru-RU" b="1" dirty="0" smtClean="0">
                <a:solidFill>
                  <a:srgbClr val="002060"/>
                </a:solidFill>
              </a:rPr>
              <a:t>   сельскохозяйственным </a:t>
            </a:r>
            <a:r>
              <a:rPr lang="ru-RU" b="1" dirty="0">
                <a:solidFill>
                  <a:srgbClr val="002060"/>
                </a:solidFill>
              </a:rPr>
              <a:t>товаропроизводителям, приобретающим, производящим и реализующим семя производителей </a:t>
            </a:r>
            <a:r>
              <a:rPr lang="ru-RU" b="1" dirty="0" err="1" smtClean="0">
                <a:solidFill>
                  <a:srgbClr val="002060"/>
                </a:solidFill>
              </a:rPr>
              <a:t>сельхозживотных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реализующим жидкий азот – </a:t>
            </a:r>
            <a:r>
              <a:rPr lang="ru-RU" b="1" dirty="0" smtClean="0">
                <a:solidFill>
                  <a:srgbClr val="002060"/>
                </a:solidFill>
              </a:rPr>
              <a:t>1 </a:t>
            </a:r>
            <a:r>
              <a:rPr lang="ru-RU" b="1" dirty="0">
                <a:solidFill>
                  <a:srgbClr val="002060"/>
                </a:solidFill>
              </a:rPr>
              <a:t>субсидия 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ru-RU" b="1" dirty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крестьянским </a:t>
            </a:r>
            <a:r>
              <a:rPr lang="ru-RU" b="1" dirty="0">
                <a:solidFill>
                  <a:srgbClr val="002060"/>
                </a:solidFill>
              </a:rPr>
              <a:t>(фермерским) хозяйствам (КФХ) и индивидуальным предпринимателям (ИП), являющимся сельскохозяйственными товаропроизводителями – </a:t>
            </a:r>
            <a:r>
              <a:rPr lang="ru-RU" b="1" dirty="0" smtClean="0">
                <a:solidFill>
                  <a:srgbClr val="002060"/>
                </a:solidFill>
              </a:rPr>
              <a:t>2 субсидии;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4)</a:t>
            </a:r>
            <a:r>
              <a:rPr lang="ru-RU" b="1" dirty="0" smtClean="0">
                <a:solidFill>
                  <a:srgbClr val="002060"/>
                </a:solidFill>
              </a:rPr>
              <a:t>   гражданам</a:t>
            </a:r>
            <a:r>
              <a:rPr lang="ru-RU" b="1" dirty="0">
                <a:solidFill>
                  <a:srgbClr val="002060"/>
                </a:solidFill>
              </a:rPr>
              <a:t>, ведущим ЛПХ и применяющим специальный налоговый режим «Налог на профессиональный доход» – 1 </a:t>
            </a:r>
            <a:r>
              <a:rPr lang="ru-RU" b="1" dirty="0" smtClean="0">
                <a:solidFill>
                  <a:srgbClr val="002060"/>
                </a:solidFill>
              </a:rPr>
              <a:t>субсидия.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0099124" y="6381328"/>
            <a:ext cx="572675" cy="33828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4" b="13623"/>
          <a:stretch/>
        </p:blipFill>
        <p:spPr>
          <a:xfrm>
            <a:off x="7829567" y="2571744"/>
            <a:ext cx="2730474" cy="607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5" b="35767"/>
          <a:stretch/>
        </p:blipFill>
        <p:spPr>
          <a:xfrm>
            <a:off x="0" y="3214686"/>
            <a:ext cx="2755687" cy="7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0"/>
          <p:cNvSpPr txBox="1"/>
          <p:nvPr/>
        </p:nvSpPr>
        <p:spPr>
          <a:xfrm>
            <a:off x="2644256" y="246694"/>
            <a:ext cx="8013003" cy="32882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r" defTabSz="1031375">
              <a:spcBef>
                <a:spcPts val="64"/>
              </a:spcBef>
            </a:pPr>
            <a:r>
              <a:rPr lang="ru-RU" sz="800" spc="-5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РЕГИОНАЛЬНЫЙ ПРОЕКТ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145" algn="r" defTabSz="1031375">
              <a:spcBef>
                <a:spcPts val="64"/>
              </a:spcBef>
            </a:pP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АКСЕЛЕРАЦИЯ </a:t>
            </a:r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СУБЪЕКТОВ МАЛОГО И СРЕДНЕГО ПРЕДПРИНИМАТЕЛЬСТВ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68" y="1268760"/>
            <a:ext cx="10369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Региональный проект </a:t>
            </a:r>
            <a:r>
              <a:rPr lang="ru-RU" dirty="0">
                <a:solidFill>
                  <a:srgbClr val="002060"/>
                </a:solidFill>
              </a:rPr>
              <a:t>Красноярского края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Акселерация субъектов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реализуется в рамках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федерального </a:t>
            </a:r>
            <a:r>
              <a:rPr lang="ru-RU" dirty="0">
                <a:solidFill>
                  <a:srgbClr val="002060"/>
                </a:solidFill>
              </a:rPr>
              <a:t>проекта «Акселерация субъектов малого и среднего предпринимательства»,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входящего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состав </a:t>
            </a:r>
            <a:r>
              <a:rPr lang="ru-RU" b="1" dirty="0" smtClean="0">
                <a:solidFill>
                  <a:srgbClr val="002060"/>
                </a:solidFill>
              </a:rPr>
              <a:t>Национального </a:t>
            </a:r>
            <a:r>
              <a:rPr lang="ru-RU" b="1" dirty="0">
                <a:solidFill>
                  <a:srgbClr val="002060"/>
                </a:solidFill>
              </a:rPr>
              <a:t>проекта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Малое и среднее предпринимательство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поддержка индивидуальной предпринимательской инициативы»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123" y="3315218"/>
            <a:ext cx="10009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направлениям:</a:t>
            </a:r>
          </a:p>
          <a:p>
            <a:endParaRPr lang="ru-RU" sz="1000" b="1" dirty="0" smtClean="0">
              <a:solidFill>
                <a:srgbClr val="002060"/>
              </a:solidFill>
            </a:endParaRPr>
          </a:p>
          <a:p>
            <a:pPr marL="400050" indent="-400050">
              <a:buAutoNum type="romanUcPeriod"/>
            </a:pPr>
            <a:r>
              <a:rPr lang="ru-RU" b="1" dirty="0" smtClean="0">
                <a:solidFill>
                  <a:srgbClr val="002060"/>
                </a:solidFill>
              </a:rPr>
              <a:t>Гранты «</a:t>
            </a:r>
            <a:r>
              <a:rPr lang="ru-RU" b="1" dirty="0" err="1" smtClean="0">
                <a:solidFill>
                  <a:srgbClr val="002060"/>
                </a:solidFill>
              </a:rPr>
              <a:t>Агростартап</a:t>
            </a:r>
            <a:r>
              <a:rPr lang="ru-RU" b="1" dirty="0" smtClean="0">
                <a:solidFill>
                  <a:srgbClr val="002060"/>
                </a:solidFill>
              </a:rPr>
              <a:t>»;</a:t>
            </a:r>
          </a:p>
          <a:p>
            <a:endParaRPr lang="ru-RU" sz="10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ru-RU" b="1" dirty="0" smtClean="0">
                <a:solidFill>
                  <a:srgbClr val="002060"/>
                </a:solidFill>
              </a:rPr>
              <a:t>. Субсидии СПОК на возмещение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затрат понесенных в текущем финансовом году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endParaRPr lang="en-US" sz="10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III</a:t>
            </a:r>
            <a:r>
              <a:rPr lang="ru-RU" b="1" dirty="0" smtClean="0">
                <a:solidFill>
                  <a:srgbClr val="002060"/>
                </a:solidFill>
              </a:rPr>
              <a:t>. Субсидии центру компетенций </a:t>
            </a:r>
            <a:r>
              <a:rPr lang="ru-RU" b="1" dirty="0">
                <a:solidFill>
                  <a:srgbClr val="002060"/>
                </a:solidFill>
              </a:rPr>
              <a:t>в сфере сельскохозяйственной кооперации и поддержки </a:t>
            </a:r>
            <a:r>
              <a:rPr lang="ru-RU" b="1" dirty="0" smtClean="0">
                <a:solidFill>
                  <a:srgbClr val="002060"/>
                </a:solidFill>
              </a:rPr>
              <a:t>фермеров.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163628" y="6503586"/>
            <a:ext cx="572675" cy="2880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3" descr="C:\Users\molokova\Desktop\351_Предпринимательство_ПоддержкаФермеров_лого_RGB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" y="68377"/>
            <a:ext cx="1454721" cy="108022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668603" y="511678"/>
            <a:ext cx="88569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kern="0" dirty="0">
                <a:solidFill>
                  <a:srgbClr val="002060"/>
                </a:solidFill>
              </a:rPr>
              <a:t>Грант на реализацию проектов «</a:t>
            </a:r>
            <a:r>
              <a:rPr lang="ru-RU" sz="2000" b="1" u="sng" kern="0" dirty="0" err="1">
                <a:solidFill>
                  <a:srgbClr val="002060"/>
                </a:solidFill>
              </a:rPr>
              <a:t>Агростартап</a:t>
            </a:r>
            <a:r>
              <a:rPr lang="ru-RU" sz="2000" b="1" u="sng" kern="0" dirty="0" smtClean="0">
                <a:solidFill>
                  <a:srgbClr val="002060"/>
                </a:solidFill>
              </a:rPr>
              <a:t>»</a:t>
            </a:r>
            <a:r>
              <a:rPr lang="ru-RU" sz="2000" b="1" kern="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(Постановление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Правительства Красноярского края от 27.05.2019 N 272-п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утверждении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…»)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23" name="object 40"/>
          <p:cNvSpPr txBox="1"/>
          <p:nvPr/>
        </p:nvSpPr>
        <p:spPr>
          <a:xfrm>
            <a:off x="2721915" y="49374"/>
            <a:ext cx="8013003" cy="31343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r" defTabSz="1031375">
              <a:spcBef>
                <a:spcPts val="64"/>
              </a:spcBef>
            </a:pPr>
            <a:r>
              <a:rPr lang="ru-RU" sz="800" spc="-5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РЕГИОНАЛЬНЫЙ ПРОЕКТ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145" algn="r" defTabSz="1031375">
              <a:spcBef>
                <a:spcPts val="64"/>
              </a:spcBef>
            </a:pPr>
            <a:r>
              <a:rPr lang="ru-RU" sz="1100" u="sng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АКСЕЛЕРАЦИЯ </a:t>
            </a:r>
            <a:r>
              <a:rPr lang="ru-RU" sz="1100" u="sng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СУБЪЕКТОВ МАЛОГО И СРЕДНЕГО ПРЕДПРИНИМАТЕЛЬСТВ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7659979"/>
              </p:ext>
            </p:extLst>
          </p:nvPr>
        </p:nvGraphicFramePr>
        <p:xfrm>
          <a:off x="301005" y="1268980"/>
          <a:ext cx="2765125" cy="219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59296" y="3264049"/>
            <a:ext cx="6107782" cy="40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</a:rPr>
              <a:t>Срок </a:t>
            </a:r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</a:rPr>
              <a:t>расходования </a:t>
            </a: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</a:rPr>
              <a:t>гранта </a:t>
            </a:r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</a:rPr>
              <a:t>и собственных средств – 18 месяцев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0800" y="3717032"/>
            <a:ext cx="5806295" cy="2930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Заявитель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b="1" dirty="0" smtClean="0">
                <a:solidFill>
                  <a:srgbClr val="002060"/>
                </a:solidFill>
              </a:rPr>
              <a:t>КФХ</a:t>
            </a:r>
            <a:r>
              <a:rPr lang="ru-RU" sz="1350" dirty="0" smtClean="0">
                <a:solidFill>
                  <a:srgbClr val="002060"/>
                </a:solidFill>
              </a:rPr>
              <a:t> </a:t>
            </a:r>
            <a:r>
              <a:rPr lang="ru-RU" sz="1350" dirty="0">
                <a:solidFill>
                  <a:srgbClr val="002060"/>
                </a:solidFill>
              </a:rPr>
              <a:t>или </a:t>
            </a:r>
            <a:r>
              <a:rPr lang="ru-RU" sz="1350" b="1" dirty="0" smtClean="0">
                <a:solidFill>
                  <a:srgbClr val="002060"/>
                </a:solidFill>
              </a:rPr>
              <a:t>ИП, </a:t>
            </a:r>
            <a:r>
              <a:rPr lang="ru-RU" sz="1350" b="1" dirty="0">
                <a:solidFill>
                  <a:srgbClr val="002060"/>
                </a:solidFill>
              </a:rPr>
              <a:t>являющийся главой </a:t>
            </a:r>
            <a:r>
              <a:rPr lang="ru-RU" sz="1350" b="1" dirty="0" smtClean="0">
                <a:solidFill>
                  <a:srgbClr val="002060"/>
                </a:solidFill>
              </a:rPr>
              <a:t>КФХ</a:t>
            </a:r>
            <a:r>
              <a:rPr lang="ru-RU" sz="1350" dirty="0" smtClean="0">
                <a:solidFill>
                  <a:srgbClr val="002060"/>
                </a:solidFill>
              </a:rPr>
              <a:t>, зарегистрированные в </a:t>
            </a:r>
            <a:r>
              <a:rPr lang="ru-RU" sz="1350" dirty="0">
                <a:solidFill>
                  <a:srgbClr val="002060"/>
                </a:solidFill>
              </a:rPr>
              <a:t>текущем финансовом </a:t>
            </a:r>
            <a:r>
              <a:rPr lang="ru-RU" sz="1350" dirty="0" smtClean="0">
                <a:solidFill>
                  <a:srgbClr val="002060"/>
                </a:solidFill>
              </a:rPr>
              <a:t>году;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b="1" dirty="0" smtClean="0">
                <a:solidFill>
                  <a:srgbClr val="002060"/>
                </a:solidFill>
              </a:rPr>
              <a:t>Гражданин</a:t>
            </a:r>
            <a:r>
              <a:rPr lang="ru-RU" sz="1350" dirty="0" smtClean="0">
                <a:solidFill>
                  <a:srgbClr val="002060"/>
                </a:solidFill>
              </a:rPr>
              <a:t> (в случае победы на конкурсе должен зарегистрироваться в ИФНС как ИП в течение 30 дней);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rgbClr val="002060"/>
                </a:solidFill>
              </a:rPr>
              <a:t>Основной вид </a:t>
            </a:r>
            <a:r>
              <a:rPr lang="ru-RU" sz="1350" dirty="0">
                <a:solidFill>
                  <a:srgbClr val="002060"/>
                </a:solidFill>
              </a:rPr>
              <a:t>деятельности </a:t>
            </a:r>
            <a:r>
              <a:rPr lang="ru-RU" sz="1350" dirty="0" smtClean="0">
                <a:solidFill>
                  <a:srgbClr val="002060"/>
                </a:solidFill>
              </a:rPr>
              <a:t>- производство </a:t>
            </a:r>
            <a:r>
              <a:rPr lang="ru-RU" sz="1350" dirty="0">
                <a:solidFill>
                  <a:srgbClr val="002060"/>
                </a:solidFill>
              </a:rPr>
              <a:t>и (или) переработка сельскохозяйственной </a:t>
            </a:r>
            <a:r>
              <a:rPr lang="ru-RU" sz="1350" dirty="0" smtClean="0">
                <a:solidFill>
                  <a:srgbClr val="002060"/>
                </a:solidFill>
              </a:rPr>
              <a:t>продукции;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rgbClr val="002060"/>
                </a:solidFill>
              </a:rPr>
              <a:t>Регистрация </a:t>
            </a:r>
            <a:r>
              <a:rPr lang="ru-RU" sz="1350" dirty="0">
                <a:solidFill>
                  <a:srgbClr val="002060"/>
                </a:solidFill>
              </a:rPr>
              <a:t>на сельской территории или на территории сельской агломерации </a:t>
            </a:r>
            <a:r>
              <a:rPr lang="ru-RU" sz="1350" dirty="0" smtClean="0">
                <a:solidFill>
                  <a:srgbClr val="002060"/>
                </a:solidFill>
              </a:rPr>
              <a:t>края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rgbClr val="002060"/>
                </a:solidFill>
              </a:rPr>
              <a:t>Не </a:t>
            </a:r>
            <a:r>
              <a:rPr lang="ru-RU" sz="1350" dirty="0">
                <a:solidFill>
                  <a:srgbClr val="002060"/>
                </a:solidFill>
              </a:rPr>
              <a:t>является </a:t>
            </a:r>
            <a:r>
              <a:rPr lang="ru-RU" sz="1350" dirty="0" smtClean="0">
                <a:solidFill>
                  <a:srgbClr val="002060"/>
                </a:solidFill>
              </a:rPr>
              <a:t>(не являлся) </a:t>
            </a:r>
            <a:r>
              <a:rPr lang="ru-RU" sz="1350" dirty="0">
                <a:solidFill>
                  <a:srgbClr val="002060"/>
                </a:solidFill>
              </a:rPr>
              <a:t>получателем средств финансовой поддержки (за исключением </a:t>
            </a:r>
            <a:r>
              <a:rPr lang="ru-RU" sz="1350" dirty="0" err="1" smtClean="0">
                <a:solidFill>
                  <a:srgbClr val="002060"/>
                </a:solidFill>
              </a:rPr>
              <a:t>соцвыплат</a:t>
            </a:r>
            <a:r>
              <a:rPr lang="ru-RU" sz="1350" dirty="0" smtClean="0">
                <a:solidFill>
                  <a:srgbClr val="002060"/>
                </a:solidFill>
              </a:rPr>
              <a:t> </a:t>
            </a:r>
            <a:r>
              <a:rPr lang="ru-RU" sz="1350" dirty="0">
                <a:solidFill>
                  <a:srgbClr val="002060"/>
                </a:solidFill>
              </a:rPr>
              <a:t>и выплат на организацию начального этапа предпринимательской деятельности), субсидий или грантов, а также гранта на поддержку начинающего фермера</a:t>
            </a:r>
          </a:p>
        </p:txBody>
      </p:sp>
      <p:pic>
        <p:nvPicPr>
          <p:cNvPr id="16" name="Picture 3" descr="C:\Users\molokova\Desktop\351_Предпринимательство_ПоддержкаФермеров_лого_RGB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33269"/>
            <a:ext cx="1192575" cy="8855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88707" y="324925"/>
            <a:ext cx="54006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условиях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из средств федерального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68427" y="1279558"/>
            <a:ext cx="3960441" cy="19847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МАКСИМАЛЬНЫЙ размер гранта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7 </a:t>
            </a:r>
            <a:r>
              <a:rPr lang="ru-RU" sz="1400" b="1" dirty="0" smtClean="0">
                <a:solidFill>
                  <a:srgbClr val="002060"/>
                </a:solidFill>
              </a:rPr>
              <a:t>млн рублей </a:t>
            </a:r>
            <a:r>
              <a:rPr lang="ru-RU" sz="1400" b="1" dirty="0">
                <a:solidFill>
                  <a:srgbClr val="002060"/>
                </a:solidFill>
              </a:rPr>
              <a:t>(8 млн </a:t>
            </a:r>
            <a:r>
              <a:rPr lang="ru-RU" sz="1400" b="1" dirty="0" smtClean="0">
                <a:solidFill>
                  <a:srgbClr val="002060"/>
                </a:solidFill>
              </a:rPr>
              <a:t>рублей) </a:t>
            </a:r>
            <a:r>
              <a:rPr lang="ru-RU" sz="1400" dirty="0" smtClean="0">
                <a:solidFill>
                  <a:srgbClr val="002060"/>
                </a:solidFill>
              </a:rPr>
              <a:t>– на разведение КРС мясного </a:t>
            </a:r>
            <a:r>
              <a:rPr lang="ru-RU" sz="1400" dirty="0">
                <a:solidFill>
                  <a:srgbClr val="002060"/>
                </a:solidFill>
              </a:rPr>
              <a:t>или молочного направлений продуктивности (если предусмотрено внесение части </a:t>
            </a:r>
            <a:r>
              <a:rPr lang="ru-RU" sz="1400" dirty="0" smtClean="0">
                <a:solidFill>
                  <a:srgbClr val="002060"/>
                </a:solidFill>
              </a:rPr>
              <a:t>гранта в </a:t>
            </a:r>
            <a:r>
              <a:rPr lang="ru-RU" sz="1400" dirty="0">
                <a:solidFill>
                  <a:srgbClr val="002060"/>
                </a:solidFill>
              </a:rPr>
              <a:t>неделимый фонд </a:t>
            </a:r>
            <a:r>
              <a:rPr lang="ru-RU" sz="1400" dirty="0" smtClean="0">
                <a:solidFill>
                  <a:srgbClr val="002060"/>
                </a:solidFill>
              </a:rPr>
              <a:t>СПОК);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5 млн рублей</a:t>
            </a:r>
            <a:r>
              <a:rPr lang="ru-RU" sz="1400" dirty="0" smtClean="0">
                <a:solidFill>
                  <a:srgbClr val="002060"/>
                </a:solidFill>
              </a:rPr>
              <a:t> (</a:t>
            </a:r>
            <a:r>
              <a:rPr lang="ru-RU" sz="1400" b="1" dirty="0" smtClean="0">
                <a:solidFill>
                  <a:srgbClr val="002060"/>
                </a:solidFill>
              </a:rPr>
              <a:t>6 </a:t>
            </a:r>
            <a:r>
              <a:rPr lang="ru-RU" sz="1400" b="1" dirty="0">
                <a:solidFill>
                  <a:srgbClr val="002060"/>
                </a:solidFill>
              </a:rPr>
              <a:t>млн </a:t>
            </a:r>
            <a:r>
              <a:rPr lang="ru-RU" sz="1400" b="1" dirty="0" smtClean="0">
                <a:solidFill>
                  <a:srgbClr val="002060"/>
                </a:solidFill>
              </a:rPr>
              <a:t>рублей) </a:t>
            </a:r>
            <a:r>
              <a:rPr lang="ru-RU" sz="1400" dirty="0" smtClean="0">
                <a:solidFill>
                  <a:srgbClr val="002060"/>
                </a:solidFill>
              </a:rPr>
              <a:t>– на иные направления </a:t>
            </a:r>
            <a:r>
              <a:rPr lang="ru-RU" sz="1400" dirty="0">
                <a:solidFill>
                  <a:srgbClr val="002060"/>
                </a:solidFill>
              </a:rPr>
              <a:t>проекта создания и (или) развития хозяйства (если предусмотрено внесение части </a:t>
            </a:r>
            <a:r>
              <a:rPr lang="ru-RU" sz="1400" dirty="0" smtClean="0">
                <a:solidFill>
                  <a:srgbClr val="002060"/>
                </a:solidFill>
              </a:rPr>
              <a:t>гранта в </a:t>
            </a:r>
            <a:r>
              <a:rPr lang="ru-RU" sz="1400" dirty="0">
                <a:solidFill>
                  <a:srgbClr val="002060"/>
                </a:solidFill>
              </a:rPr>
              <a:t>неделимый фонд </a:t>
            </a:r>
            <a:r>
              <a:rPr lang="ru-RU" sz="1400" dirty="0" smtClean="0">
                <a:solidFill>
                  <a:srgbClr val="002060"/>
                </a:solidFill>
              </a:rPr>
              <a:t>СПОК).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24672" y="1281243"/>
            <a:ext cx="3432587" cy="198280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ВАЖНО!!!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Устанавливается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МИНИМАЛЬНЫЙ размер гранта -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1,5 млн рублей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случае если заявителем </a:t>
            </a:r>
            <a:r>
              <a:rPr lang="ru-RU" sz="1400" dirty="0" smtClean="0">
                <a:solidFill>
                  <a:srgbClr val="002060"/>
                </a:solidFill>
              </a:rPr>
              <a:t>региональной </a:t>
            </a:r>
            <a:r>
              <a:rPr lang="ru-RU" sz="1400" dirty="0">
                <a:solidFill>
                  <a:srgbClr val="002060"/>
                </a:solidFill>
              </a:rPr>
              <a:t>конкурсной комиссии представлен проект </a:t>
            </a:r>
            <a:r>
              <a:rPr lang="ru-RU" sz="1400" dirty="0" smtClean="0">
                <a:solidFill>
                  <a:srgbClr val="002060"/>
                </a:solidFill>
              </a:rPr>
              <a:t>стоимостью </a:t>
            </a:r>
            <a:r>
              <a:rPr lang="ru-RU" sz="1400" dirty="0">
                <a:solidFill>
                  <a:srgbClr val="002060"/>
                </a:solidFill>
              </a:rPr>
              <a:t>менее 1,5 млн рублей, такой проект создания и (или) развития хозяйства </a:t>
            </a:r>
            <a:r>
              <a:rPr lang="ru-RU" sz="1400" dirty="0" smtClean="0">
                <a:solidFill>
                  <a:srgbClr val="002060"/>
                </a:solidFill>
              </a:rPr>
              <a:t>не </a:t>
            </a:r>
            <a:r>
              <a:rPr lang="ru-RU" sz="1400" dirty="0">
                <a:solidFill>
                  <a:srgbClr val="002060"/>
                </a:solidFill>
              </a:rPr>
              <a:t>рассматривается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5439" y="3264049"/>
            <a:ext cx="5660862" cy="40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</a:rPr>
              <a:t>Срок </a:t>
            </a:r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</a:rPr>
              <a:t>реализации проекта – 5 календарных лет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0967" y="5760795"/>
            <a:ext cx="4446292" cy="95410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ВАЖНО!!!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Приоритетность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рассмотрения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проектов будет устанавливаться приказом министерства сельского хозяйства края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0967" y="3717032"/>
            <a:ext cx="4446292" cy="116955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ВАЖНО!!!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Заявки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на участие в конкурсном отборе подаются только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электронном виде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подписываются усиленной электронной подписью (далее - ЭП) (если это </a:t>
            </a:r>
            <a:r>
              <a:rPr lang="ru-RU" sz="1400" dirty="0">
                <a:solidFill>
                  <a:srgbClr val="002060"/>
                </a:solidFill>
              </a:rPr>
              <a:t>КФХ или ИП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или простой ЭП (если это гражданин)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0967" y="4954357"/>
            <a:ext cx="4446292" cy="7386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ВАЖНО!!!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Соглашения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о предоставлении гранта подписывается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только усиленной ЭП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(и гражданами, и КФХ, и ИП)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10163628" y="6503586"/>
            <a:ext cx="572675" cy="2880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366" y="0"/>
            <a:ext cx="88569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b="1" u="sng" kern="0" dirty="0">
                <a:solidFill>
                  <a:srgbClr val="002060"/>
                </a:solidFill>
              </a:rPr>
              <a:t>Грант на реализацию проектов «</a:t>
            </a:r>
            <a:r>
              <a:rPr lang="ru-RU" sz="1400" b="1" u="sng" kern="0" dirty="0" err="1">
                <a:solidFill>
                  <a:srgbClr val="002060"/>
                </a:solidFill>
              </a:rPr>
              <a:t>Агростартап</a:t>
            </a:r>
            <a:r>
              <a:rPr lang="ru-RU" sz="1400" b="1" u="sng" kern="0" dirty="0" smtClean="0">
                <a:solidFill>
                  <a:srgbClr val="002060"/>
                </a:solidFill>
              </a:rPr>
              <a:t>»</a:t>
            </a:r>
            <a:r>
              <a:rPr lang="ru-RU" sz="1400" b="1" kern="0" dirty="0" smtClean="0">
                <a:solidFill>
                  <a:srgbClr val="002060"/>
                </a:solidFill>
              </a:rPr>
              <a:t> </a:t>
            </a:r>
          </a:p>
          <a:p>
            <a:pPr lvl="0" algn="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(Постановление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Правительства Красноярского края от 27.05.2019 N 272-п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утверждении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…»)</a:t>
            </a:r>
            <a:endParaRPr lang="ru-RU" sz="1400" kern="0" dirty="0">
              <a:solidFill>
                <a:srgbClr val="002060"/>
              </a:solidFill>
            </a:endParaRPr>
          </a:p>
        </p:txBody>
      </p:sp>
      <p:pic>
        <p:nvPicPr>
          <p:cNvPr id="3" name="Picture 3" descr="C:\Users\molokova\Desktop\351_Предпринимательство_ПоддержкаФермеров_лого_RGB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46546"/>
            <a:ext cx="1121034" cy="83244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53213" y="1124744"/>
            <a:ext cx="5040560" cy="3528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Обязательства </a:t>
            </a:r>
            <a:r>
              <a:rPr lang="ru-RU" sz="1400" b="1" u="sng" dirty="0" err="1" smtClean="0">
                <a:solidFill>
                  <a:srgbClr val="002060"/>
                </a:solidFill>
              </a:rPr>
              <a:t>грантополучателя</a:t>
            </a:r>
            <a:endParaRPr lang="ru-RU" sz="1400" b="1" u="sng" dirty="0" smtClean="0">
              <a:solidFill>
                <a:srgbClr val="002060"/>
              </a:solidFill>
            </a:endParaRPr>
          </a:p>
          <a:p>
            <a:pPr algn="ctr"/>
            <a:endParaRPr lang="ru-RU" sz="1400" b="1" i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solidFill>
                  <a:srgbClr val="002060"/>
                </a:solidFill>
              </a:rPr>
              <a:t>Осуществлять </a:t>
            </a:r>
            <a:r>
              <a:rPr lang="ru-RU" sz="1250" dirty="0">
                <a:solidFill>
                  <a:srgbClr val="002060"/>
                </a:solidFill>
              </a:rPr>
              <a:t>деятельность </a:t>
            </a:r>
            <a:r>
              <a:rPr lang="ru-RU" sz="1250" b="1" dirty="0">
                <a:solidFill>
                  <a:srgbClr val="002060"/>
                </a:solidFill>
              </a:rPr>
              <a:t>не менее 5 лет </a:t>
            </a:r>
            <a:r>
              <a:rPr lang="ru-RU" sz="1250" dirty="0">
                <a:solidFill>
                  <a:srgbClr val="002060"/>
                </a:solidFill>
              </a:rPr>
              <a:t>с даты получения </a:t>
            </a:r>
            <a:r>
              <a:rPr lang="ru-RU" sz="1250" dirty="0" smtClean="0">
                <a:solidFill>
                  <a:srgbClr val="002060"/>
                </a:solidFill>
              </a:rPr>
              <a:t>гранта;</a:t>
            </a:r>
            <a:endParaRPr lang="ru-RU" sz="12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</a:rPr>
              <a:t>Создать в срок, не позднее срока освоения средств гранта на сельской территории края: не менее 2 новых постоянных рабочих мест – в случае если сумма гранта составляет 2 000,0 тыс. рублей или </a:t>
            </a:r>
            <a:r>
              <a:rPr lang="ru-RU" sz="1250" dirty="0" smtClean="0">
                <a:solidFill>
                  <a:srgbClr val="002060"/>
                </a:solidFill>
              </a:rPr>
              <a:t>более, не </a:t>
            </a:r>
            <a:r>
              <a:rPr lang="ru-RU" sz="1250" dirty="0">
                <a:solidFill>
                  <a:srgbClr val="002060"/>
                </a:solidFill>
              </a:rPr>
              <a:t>менее 1 нового постоянного рабочего места – в случае если сумма гранта составляет менее 2 000,0 тыс. </a:t>
            </a:r>
            <a:r>
              <a:rPr lang="ru-RU" sz="1250" dirty="0" smtClean="0">
                <a:solidFill>
                  <a:srgbClr val="002060"/>
                </a:solidFill>
              </a:rPr>
              <a:t>рублей</a:t>
            </a:r>
            <a:r>
              <a:rPr lang="ru-RU" sz="1250" dirty="0">
                <a:solidFill>
                  <a:srgbClr val="002060"/>
                </a:solidFill>
              </a:rPr>
              <a:t> </a:t>
            </a:r>
            <a:r>
              <a:rPr lang="ru-RU" sz="1250" dirty="0" smtClean="0">
                <a:solidFill>
                  <a:srgbClr val="002060"/>
                </a:solidFill>
              </a:rPr>
              <a:t>(</a:t>
            </a:r>
            <a:r>
              <a:rPr lang="ru-RU" sz="1250" b="1" dirty="0" smtClean="0">
                <a:solidFill>
                  <a:srgbClr val="002060"/>
                </a:solidFill>
              </a:rPr>
              <a:t>сам фермер – 1 рабочее место)</a:t>
            </a:r>
            <a:r>
              <a:rPr lang="ru-RU" sz="1250" dirty="0" smtClean="0">
                <a:solidFill>
                  <a:srgbClr val="002060"/>
                </a:solidFill>
              </a:rPr>
              <a:t>;</a:t>
            </a:r>
            <a:endParaRPr lang="ru-RU" sz="12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b="1" dirty="0">
                <a:solidFill>
                  <a:srgbClr val="002060"/>
                </a:solidFill>
              </a:rPr>
              <a:t>Сохранить новые постоянные рабочие места </a:t>
            </a:r>
            <a:r>
              <a:rPr lang="ru-RU" sz="1250" dirty="0">
                <a:solidFill>
                  <a:srgbClr val="002060"/>
                </a:solidFill>
              </a:rPr>
              <a:t>и не допускать сокращение численности работников, в течение всего срока реализации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</a:rPr>
              <a:t>Достигнуть значений </a:t>
            </a:r>
            <a:r>
              <a:rPr lang="ru-RU" sz="1250" dirty="0" smtClean="0">
                <a:solidFill>
                  <a:srgbClr val="002060"/>
                </a:solidFill>
              </a:rPr>
              <a:t>показателей деятельности и результата предоставления гранта, </a:t>
            </a:r>
            <a:r>
              <a:rPr lang="ru-RU" sz="1250" dirty="0">
                <a:solidFill>
                  <a:srgbClr val="002060"/>
                </a:solidFill>
              </a:rPr>
              <a:t>предусмотренных проектом «</a:t>
            </a:r>
            <a:r>
              <a:rPr lang="ru-RU" sz="1250" dirty="0" err="1">
                <a:solidFill>
                  <a:srgbClr val="002060"/>
                </a:solidFill>
              </a:rPr>
              <a:t>Агростартап</a:t>
            </a:r>
            <a:r>
              <a:rPr lang="ru-RU" sz="1250" dirty="0" smtClean="0">
                <a:solidFill>
                  <a:srgbClr val="002060"/>
                </a:solidFill>
              </a:rPr>
              <a:t>»;</a:t>
            </a:r>
            <a:endParaRPr lang="ru-RU" sz="12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</a:rPr>
              <a:t>Оплачивать за счет собственных средств не менее 10% затрат на создание и развитие КФХ, предусмотренных планом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091" y="1126836"/>
            <a:ext cx="5256584" cy="554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 i="1"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400" i="0" u="sng" dirty="0" smtClean="0"/>
              <a:t>Направления </a:t>
            </a:r>
            <a:r>
              <a:rPr lang="ru-RU" sz="1400" i="0" u="sng" dirty="0"/>
              <a:t>расходования </a:t>
            </a:r>
            <a:r>
              <a:rPr lang="ru-RU" sz="1400" i="0" u="sng" dirty="0" smtClean="0"/>
              <a:t>гранта</a:t>
            </a:r>
          </a:p>
          <a:p>
            <a:endParaRPr lang="ru-RU" sz="8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i="0" dirty="0" smtClean="0"/>
              <a:t>Приобретение </a:t>
            </a:r>
            <a:r>
              <a:rPr lang="ru-RU" sz="1200" i="0" dirty="0"/>
              <a:t>земельных участков </a:t>
            </a:r>
            <a:r>
              <a:rPr lang="ru-RU" sz="1200" i="0" dirty="0" err="1" smtClean="0"/>
              <a:t>сельхозназначения</a:t>
            </a:r>
            <a:r>
              <a:rPr lang="ru-RU" sz="1200" i="0" dirty="0" smtClean="0"/>
              <a:t> </a:t>
            </a:r>
            <a:r>
              <a:rPr lang="ru-RU" sz="1200" b="0" i="0" dirty="0"/>
              <a:t>для осуществления деятельности с целью производства и (или) переработки </a:t>
            </a:r>
            <a:r>
              <a:rPr lang="ru-RU" sz="1200" b="0" i="0" dirty="0" smtClean="0"/>
              <a:t>сельхозпродукции;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i="0" dirty="0"/>
              <a:t>Разработка </a:t>
            </a:r>
            <a:r>
              <a:rPr lang="ru-RU" sz="1200" i="0" dirty="0" smtClean="0"/>
              <a:t>ПДС </a:t>
            </a:r>
            <a:r>
              <a:rPr lang="ru-RU" sz="1200" b="0" i="0" dirty="0" smtClean="0"/>
              <a:t>для </a:t>
            </a:r>
            <a:r>
              <a:rPr lang="ru-RU" sz="1200" b="0" i="0" dirty="0"/>
              <a:t>строительства или реконструкции производственных и складских </a:t>
            </a:r>
            <a:r>
              <a:rPr lang="ru-RU" sz="1200" b="0" i="0" dirty="0" smtClean="0"/>
              <a:t>зданий и объектов для </a:t>
            </a:r>
            <a:r>
              <a:rPr lang="ru-RU" sz="1200" b="0" i="0" dirty="0"/>
              <a:t>производства, хранения и переработки </a:t>
            </a:r>
            <a:r>
              <a:rPr lang="ru-RU" sz="1200" b="0" i="0" dirty="0" smtClean="0"/>
              <a:t>сельхозпродукции;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i="0" dirty="0"/>
              <a:t>Приобретение, строительство, ремонт, модернизация и (или) переустройство производственных и складских зданий, помещений, пристроек и сооружений</a:t>
            </a:r>
            <a:r>
              <a:rPr lang="ru-RU" sz="1200" i="0" dirty="0" smtClean="0"/>
              <a:t>, </a:t>
            </a:r>
            <a:r>
              <a:rPr lang="ru-RU" sz="1200" i="0" dirty="0"/>
              <a:t>включая ограждения</a:t>
            </a:r>
            <a:r>
              <a:rPr lang="ru-RU" sz="1200" b="0" i="0" dirty="0"/>
              <a:t>, предусмотренные для выпаса и выгула </a:t>
            </a:r>
            <a:r>
              <a:rPr lang="ru-RU" sz="1200" b="0" i="0" dirty="0" err="1" smtClean="0"/>
              <a:t>сельхозживотных</a:t>
            </a:r>
            <a:r>
              <a:rPr lang="ru-RU" sz="1200" b="0" i="0" dirty="0"/>
              <a:t>, и ограждения плодово-ягодных </a:t>
            </a:r>
            <a:r>
              <a:rPr lang="ru-RU" sz="1200" b="0" i="0" dirty="0" smtClean="0"/>
              <a:t>насаждений и подключение их к </a:t>
            </a:r>
            <a:r>
              <a:rPr lang="ru-RU" sz="1200" b="0" i="0" dirty="0" err="1" smtClean="0"/>
              <a:t>электр</a:t>
            </a:r>
            <a:r>
              <a:rPr lang="ru-RU" sz="1200" b="0" i="0" dirty="0" smtClean="0"/>
              <a:t>-, </a:t>
            </a:r>
            <a:r>
              <a:rPr lang="ru-RU" sz="1200" b="0" i="0" dirty="0"/>
              <a:t>водо-, газо- и теплопроводным сетям, в том числе </a:t>
            </a:r>
            <a:r>
              <a:rPr lang="ru-RU" sz="1200" b="0" i="0" dirty="0" smtClean="0"/>
              <a:t>автономным;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i="0" dirty="0"/>
              <a:t>Приобретение </a:t>
            </a:r>
            <a:r>
              <a:rPr lang="ru-RU" sz="1200" i="0" dirty="0" err="1" smtClean="0"/>
              <a:t>сельхозживотных</a:t>
            </a:r>
            <a:r>
              <a:rPr lang="ru-RU" sz="1200" i="0" dirty="0" smtClean="0"/>
              <a:t> </a:t>
            </a:r>
            <a:r>
              <a:rPr lang="ru-RU" sz="1200" i="0" dirty="0"/>
              <a:t>(кроме свиней) и </a:t>
            </a:r>
            <a:r>
              <a:rPr lang="ru-RU" sz="1200" i="0" dirty="0" smtClean="0"/>
              <a:t>птицы, рыбопосадочного материала</a:t>
            </a:r>
            <a:r>
              <a:rPr lang="ru-RU" sz="1200" b="0" i="0" dirty="0" smtClean="0"/>
              <a:t>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i="0" dirty="0"/>
              <a:t>Приобретение тары деревянной, оборудования для измерений, изделий упаковочных пластмассовых, механических готовых, машин и оборудования, средств автотранспортных, прицепов и полуприцепов, мебели для торговли, средств транспортных </a:t>
            </a:r>
            <a:r>
              <a:rPr lang="ru-RU" sz="1200" b="0" i="0" dirty="0" smtClean="0"/>
              <a:t>снегоходных, </a:t>
            </a:r>
            <a:r>
              <a:rPr lang="ru-RU" sz="1200" i="0" dirty="0" smtClean="0"/>
              <a:t>соответствующих определенным кодам </a:t>
            </a:r>
            <a:r>
              <a:rPr lang="ru-RU" sz="1200" i="0" dirty="0"/>
              <a:t>Общероссийского </a:t>
            </a:r>
            <a:r>
              <a:rPr lang="ru-RU" sz="1200" i="0" dirty="0" smtClean="0"/>
              <a:t>классификатора;</a:t>
            </a:r>
            <a:endParaRPr lang="ru-RU" sz="1200" i="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i="0" dirty="0" smtClean="0"/>
              <a:t>Приобретение </a:t>
            </a:r>
            <a:r>
              <a:rPr lang="ru-RU" sz="1200" i="0" dirty="0"/>
              <a:t>посадочного материала </a:t>
            </a:r>
            <a:r>
              <a:rPr lang="ru-RU" sz="1200" b="0" i="0" dirty="0"/>
              <a:t>для закладки многолетних насаждений, в том числе виноградных и земляники.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i="0" dirty="0"/>
              <a:t>Внесение не менее 25%, но не более 50% средств гранта "</a:t>
            </a:r>
            <a:r>
              <a:rPr lang="ru-RU" sz="1200" b="0" i="0" dirty="0" err="1"/>
              <a:t>Агростартап</a:t>
            </a:r>
            <a:r>
              <a:rPr lang="ru-RU" sz="1200" b="0" i="0" dirty="0"/>
              <a:t>" в неделимый фонд </a:t>
            </a:r>
            <a:r>
              <a:rPr lang="ru-RU" sz="1200" b="0" i="0" dirty="0" smtClean="0"/>
              <a:t>СПоК;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i="0" dirty="0"/>
              <a:t>Погашение основного долга по </a:t>
            </a:r>
            <a:r>
              <a:rPr lang="ru-RU" sz="1200" b="0" i="0" dirty="0" smtClean="0"/>
              <a:t>кредитам и займам, </a:t>
            </a:r>
            <a:r>
              <a:rPr lang="ru-RU" sz="1200" b="0" i="0" dirty="0"/>
              <a:t>но не более 20% стоимости </a:t>
            </a:r>
            <a:r>
              <a:rPr lang="ru-RU" sz="1200" b="0" i="0" dirty="0" smtClean="0"/>
              <a:t>проекта;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0" i="0" dirty="0"/>
              <a:t>Доставка и монтаж оборудования, техники и </a:t>
            </a:r>
            <a:r>
              <a:rPr lang="ru-RU" sz="1200" b="0" i="0" dirty="0" smtClean="0"/>
              <a:t>транспорта (для ИП Крайнего Севера и приравненных к нему районов).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44691" y="5013176"/>
            <a:ext cx="5031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ВАЖНО!</a:t>
            </a:r>
          </a:p>
          <a:p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Перечень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затрат, финансовое обеспечение которых допускается осуществлять за счет гранта, определяется приказом Министерства сельского хозяйства Российской Федерации от 14.09.2023 № 730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163628" y="6503586"/>
            <a:ext cx="572675" cy="2880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224916" y="5581982"/>
            <a:ext cx="351518" cy="43204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0147" y="642918"/>
            <a:ext cx="9401203" cy="6155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Субсидии </a:t>
            </a:r>
            <a:r>
              <a:rPr lang="ru-RU" sz="2000" b="1" u="sng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СПоК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на возмещение части </a:t>
            </a:r>
            <a:r>
              <a:rPr lang="ru-RU" sz="2000" b="1" u="sng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понесенных в текущем финансовом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году затрат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Постановление </a:t>
            </a:r>
            <a:r>
              <a:rPr lang="ru-RU" sz="1400" dirty="0">
                <a:solidFill>
                  <a:srgbClr val="002060"/>
                </a:solidFill>
              </a:rPr>
              <a:t>Правительства Красноярского края от 27.05.2019 N 273-п </a:t>
            </a:r>
            <a:r>
              <a:rPr lang="ru-RU" sz="1400" dirty="0" smtClean="0">
                <a:solidFill>
                  <a:srgbClr val="002060"/>
                </a:solidFill>
              </a:rPr>
              <a:t>«Об </a:t>
            </a:r>
            <a:r>
              <a:rPr lang="ru-RU" sz="1400" dirty="0">
                <a:solidFill>
                  <a:srgbClr val="002060"/>
                </a:solidFill>
              </a:rPr>
              <a:t>утверждении </a:t>
            </a:r>
            <a:r>
              <a:rPr lang="ru-RU" sz="1400" dirty="0" smtClean="0">
                <a:solidFill>
                  <a:srgbClr val="002060"/>
                </a:solidFill>
              </a:rPr>
              <a:t>Порядка…» </a:t>
            </a:r>
            <a:r>
              <a:rPr lang="ru-RU" sz="1400" dirty="0">
                <a:solidFill>
                  <a:srgbClr val="002060"/>
                </a:solidFill>
              </a:rPr>
              <a:t>)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01" y="3929066"/>
            <a:ext cx="6986096" cy="2513981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300" b="1" i="1" u="sng" kern="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1.1. На приобретение </a:t>
            </a:r>
            <a:r>
              <a:rPr lang="ru-RU" sz="1300" b="1" i="1" u="sng" kern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имущества в целях последующей передачи (реализации) приобретенного имущества в собственность членов (кроме ассоциированных членов) </a:t>
            </a:r>
            <a:r>
              <a:rPr lang="ru-RU" sz="1300" b="1" i="1" u="sng" kern="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кооператива: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новое!    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имущества, </a:t>
            </a:r>
            <a:r>
              <a:rPr lang="ru-RU" sz="1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определяется приказом Министерства сельского хозяйства Российской Федерации от 14.09.2023 № 730 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1200" b="1" i="1" u="sng" kern="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ea typeface="Calibri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сельскохозяйственные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животные (кроме свиней) и птица; рыбопосадочный материал; </a:t>
            </a:r>
            <a:endParaRPr lang="ru-RU" sz="1200" kern="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специализированный инвентарь, материалы и оборудование, средства автоматизации, предназначенные </a:t>
            </a:r>
            <a:b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производства сельскохозяйственной продукции (кроме свиноводческой продукции), включая поливные системы, дождевальные и оборудование для полива </a:t>
            </a:r>
            <a:r>
              <a:rPr lang="ru-RU" sz="1200" kern="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сельхозкультур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 автоматизации, оборудование и материалы, включая конструкции, предназначенные для возведения мини-теплиц площадью до 1 га;</a:t>
            </a:r>
            <a:endParaRPr lang="ru-RU" sz="1200" kern="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посадочный материал для закладки многолетних насаждений,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т.ч. виноградных и земляники;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племенная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продукция (материал), за исключением племенной продукции (материала) племенных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свиней.</a:t>
            </a:r>
            <a:endParaRPr lang="ru-RU" sz="2000" b="1" u="sng" kern="0" dirty="0">
              <a:solidFill>
                <a:srgbClr val="0C0C0C"/>
              </a:solidFill>
              <a:latin typeface="Book Antiqu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3815" y="5214950"/>
            <a:ext cx="3096344" cy="1061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стоимость имущества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, передаваемого (реализуемого) в собственность одного члена кооператива, не может превышать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30 </a:t>
            </a: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% 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общей стоимости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приобретенного кооперативом 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имущества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15" y="4071942"/>
            <a:ext cx="3024906" cy="69249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в размере, не превышающем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</a:t>
            </a:r>
          </a:p>
          <a:p>
            <a:pPr>
              <a:defRPr/>
            </a:pP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50 %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затрат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,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но не более 3 млн рублей </a:t>
            </a: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/>
            </a:r>
            <a:b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</a:b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из расчета на 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один кооператив</a:t>
            </a:r>
            <a:endParaRPr lang="ru-RU" sz="1300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7186625" y="5643578"/>
            <a:ext cx="35719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7139" y="1214422"/>
            <a:ext cx="10266286" cy="19666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defRPr/>
            </a:pPr>
            <a:r>
              <a:rPr lang="ru-RU" sz="1200" b="1" u="sng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КАТЕГОРИЯ ПОЛУЧАТЕЛЕЙ СУБСИДИЙ</a:t>
            </a:r>
            <a:endParaRPr lang="ru-RU" sz="1200" b="1" u="sng" kern="0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кооператив является субъектом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МСП, при этом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члены кооператива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из числа </a:t>
            </a:r>
            <a:r>
              <a:rPr lang="ru-RU" sz="1200" kern="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сельхозтоваропроизводителей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должны относиться к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микро-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или малым 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предприятиям;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кооператив зарегистрирован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сельской территории или на территории сельской агломерации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края;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новое!!!   </a:t>
            </a:r>
            <a:r>
              <a:rPr lang="ru-RU" sz="1200" dirty="0" smtClean="0">
                <a:solidFill>
                  <a:srgbClr val="C00000"/>
                </a:solidFill>
              </a:rPr>
              <a:t>кооператив осуществляет деятельность по заготовке, хранению, подработке, переработке, сортировке, убою, первичной переработке, </a:t>
            </a:r>
          </a:p>
          <a:p>
            <a:pPr marL="171450" indent="-171450"/>
            <a:r>
              <a:rPr lang="ru-RU" sz="1200" dirty="0" smtClean="0">
                <a:solidFill>
                  <a:srgbClr val="C00000"/>
                </a:solidFill>
              </a:rPr>
              <a:t>охлаждению, подготовке к реализации, транспортировке и реализации сельхозпродукции, дикорастущих пищевых ресурсов, а также продуктов переработки указанной продукции;</a:t>
            </a:r>
            <a:endParaRPr lang="ru-RU" sz="12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кооператив 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объединяет не менее 5 граждан Российской Федерации и (или) 3 сельскохозяйственных товаропроизводителей (кроме ассоциированных членов</a:t>
            </a:r>
            <a:r>
              <a:rPr lang="ru-RU" sz="12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</a:rPr>
              <a:t>новое!!!   </a:t>
            </a:r>
            <a:r>
              <a:rPr lang="ru-RU" sz="1200" kern="0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потребительские общества, </a:t>
            </a:r>
            <a:r>
              <a:rPr lang="ru-RU" sz="1200" dirty="0" smtClean="0">
                <a:solidFill>
                  <a:srgbClr val="C00000"/>
                </a:solidFill>
              </a:rPr>
              <a:t>не менее 70 процентов выручки которого формируется за счет осуществления видов деятельности по заготовке, хранению, переработке и сбыту сельскохозяйственной продукции, дикорастущих пищевых ресурсов, а также продуктов переработки указанной продукции   </a:t>
            </a:r>
            <a:endParaRPr lang="ru-RU" sz="1200" kern="0" dirty="0">
              <a:solidFill>
                <a:srgbClr val="C0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0044145" y="6357958"/>
            <a:ext cx="572675" cy="2880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object 40"/>
          <p:cNvSpPr txBox="1"/>
          <p:nvPr/>
        </p:nvSpPr>
        <p:spPr>
          <a:xfrm>
            <a:off x="2623819" y="68377"/>
            <a:ext cx="8013003" cy="31343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r" defTabSz="1031375">
              <a:spcBef>
                <a:spcPts val="64"/>
              </a:spcBef>
            </a:pPr>
            <a:r>
              <a:rPr lang="ru-RU" sz="800" spc="-5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РЕГИОНАЛЬНЫЙ ПРОЕКТ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145" algn="r" defTabSz="1031375">
              <a:spcBef>
                <a:spcPts val="64"/>
              </a:spcBef>
            </a:pPr>
            <a:r>
              <a:rPr lang="ru-RU" sz="1100" u="sng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АКСЕЛЕРАЦИЯ </a:t>
            </a:r>
            <a:r>
              <a:rPr lang="ru-RU" sz="1100" u="sng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СУБЪЕКТОВ МАЛОГО И СРЕДНЕГО ПРЕДПРИНИМАТЕЛЬСТВ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35081" y="324268"/>
            <a:ext cx="54006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условиях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из средств федерального бюджета</a:t>
            </a:r>
          </a:p>
        </p:txBody>
      </p:sp>
      <p:pic>
        <p:nvPicPr>
          <p:cNvPr id="24" name="Picture 3" descr="C:\Users\molokova\Desktop\351_Предпринимательство_ПоддержкаФермеров_лого_RGB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1" y="142852"/>
            <a:ext cx="1197783" cy="88943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>
            <a:cxnSpLocks/>
          </p:cNvCxnSpPr>
          <p:nvPr/>
        </p:nvCxnSpPr>
        <p:spPr>
          <a:xfrm>
            <a:off x="7186625" y="4357694"/>
            <a:ext cx="35719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971519" y="3357562"/>
            <a:ext cx="9289032" cy="338554"/>
          </a:xfrm>
          <a:prstGeom prst="rect">
            <a:avLst/>
          </a:prstGeom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1. НАПРАВЛЕНИЯ ВОЗМЕЩЕНИЯ РАСХОДОВ КООПЕРАТИВА 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УРОВНЯ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39" y="1071545"/>
            <a:ext cx="6374031" cy="1051805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i="1" kern="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1.2. На </a:t>
            </a:r>
            <a:r>
              <a:rPr lang="ru-RU" sz="1300" b="1" i="1" kern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/>
                <a:cs typeface="Times New Roman" panose="02020603050405020304" pitchFamily="18" charset="0"/>
              </a:rPr>
              <a:t>приобретение КРС в целях замены КРС, больного или инфицированного лейкозом, принадлежащего членам (кроме ассоциированных членов) указанного кооператива на праве собственности</a:t>
            </a:r>
          </a:p>
          <a:p>
            <a:pPr algn="ctr"/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Порядок замены КРС утверждается приказом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министерства сельского хозяйства и торговли Красноярского края 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29.10.2020 № 647-о)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00873" y="1071546"/>
            <a:ext cx="3718274" cy="46176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в размере, не превышающем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50 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%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затрат, но не более 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/>
            </a:r>
            <a:b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10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млн рублей</a:t>
            </a:r>
            <a:r>
              <a:rPr lang="ru-RU" sz="12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из расчета на один кооператив</a:t>
            </a:r>
            <a:endParaRPr lang="ru-RU" sz="1200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0873" y="1643050"/>
            <a:ext cx="3699205" cy="101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стоимость КРС, передаваемого (реализуемого) </a:t>
            </a:r>
            <a:b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собственность одного члена кооператива, не может превышать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общей стоимости приобретаемого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поголовья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; возраст приобретаемого КРС не превышает 2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6615121" y="1285860"/>
            <a:ext cx="359283" cy="317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71519" y="642918"/>
            <a:ext cx="9289032" cy="338554"/>
          </a:xfrm>
          <a:prstGeom prst="rect">
            <a:avLst/>
          </a:prstGeom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1. НАПРАВЛЕНИЯ ВОЗМЕЩЕНИЯ РАСХОДОВ КООПЕРАТИВА 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УРОВНЯ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3" descr="C:\Users\molokova\Desktop\351_Предпринимательство_ПоддержкаФермеров_лого_RGB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1" y="142852"/>
            <a:ext cx="1058247" cy="78581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6615121" y="1785926"/>
            <a:ext cx="359283" cy="317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5701" y="2786058"/>
            <a:ext cx="10472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2. НАПРАВЛЕНИЯ ВОЗМЕЩЕНИЯ РАСХОДОВ КООПЕРАТИВОВ </a:t>
            </a:r>
            <a:r>
              <a:rPr lang="en-US" sz="1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I </a:t>
            </a:r>
            <a:r>
              <a:rPr lang="ru-RU" sz="1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en-US" sz="1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II</a:t>
            </a:r>
            <a:r>
              <a:rPr lang="ru-RU" sz="16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УРОВНЕЙ </a:t>
            </a:r>
            <a:endParaRPr lang="ru-RU" sz="1600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701" y="3214686"/>
            <a:ext cx="6538768" cy="1290690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2.1. На приобретение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последующее внесение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неделимый фонд сельскохозяйственной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техники,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специализированного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автотранспорта,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оборудования для организации хранения, переработки, упаковки, маркировки, транспортировки и реализации сельскохозяйственной продукции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мобильных торговых объектов для оказания услуг членам кооператива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(далее – техника)</a:t>
            </a:r>
          </a:p>
          <a:p>
            <a:pPr algn="just"/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Приказ министерства сельского хозяйства и торговли Красноярского края от 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28.05.2021 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b="1" kern="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251-о</a:t>
            </a:r>
            <a:r>
              <a:rPr lang="ru-RU" sz="1200" b="1" kern="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00873" y="3143248"/>
            <a:ext cx="3714776" cy="63546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в размере, не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превышающем  </a:t>
            </a:r>
            <a:r>
              <a:rPr lang="ru-RU" sz="1300" b="1" kern="0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6</a:t>
            </a:r>
            <a:r>
              <a:rPr lang="ru-RU" sz="1300" b="1" kern="0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0 %</a:t>
            </a: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затр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ат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, но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/>
            </a:r>
            <a:b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</a:b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не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более 10 млн рублей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из расчета на один кооператив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00873" y="3857628"/>
            <a:ext cx="3714776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срок 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эксплуатации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техники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, транспорта, оборудования и объектов на день получения субсидии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не должен превышать </a:t>
            </a: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3 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года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с года их производства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72575" y="285749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новое 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185699" y="4643446"/>
            <a:ext cx="10429949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приобретение 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кооперативом имущества, транспорта,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техники и оборудования, 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объектов у своих членов 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и (</a:t>
            </a:r>
            <a:r>
              <a:rPr lang="ru-RU" sz="1300" b="1" kern="0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новое!</a:t>
            </a:r>
            <a:r>
              <a:rPr lang="ru-RU" sz="13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) </a:t>
            </a:r>
            <a:r>
              <a:rPr lang="ru-RU" sz="1300" kern="0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бывших членов </a:t>
            </a:r>
            <a:r>
              <a:rPr lang="ru-RU" sz="1300" b="1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не </a:t>
            </a:r>
            <a:r>
              <a:rPr lang="ru-RU" sz="1300" b="1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допускается</a:t>
            </a:r>
            <a:r>
              <a:rPr lang="ru-RU" sz="1300" kern="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01" y="5286388"/>
            <a:ext cx="10348923" cy="589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300" ker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В </a:t>
            </a:r>
            <a:r>
              <a:rPr lang="ru-RU" dirty="0"/>
              <a:t>случае если источником затрат </a:t>
            </a:r>
            <a:r>
              <a:rPr lang="ru-RU" dirty="0" smtClean="0"/>
              <a:t>кооператива являются </a:t>
            </a:r>
            <a:r>
              <a:rPr lang="ru-RU" dirty="0"/>
              <a:t>кредитные средства российских кредитных организаций, </a:t>
            </a:r>
            <a:r>
              <a:rPr lang="ru-RU" dirty="0" smtClean="0"/>
              <a:t>внесение </a:t>
            </a:r>
            <a:r>
              <a:rPr lang="ru-RU" dirty="0"/>
              <a:t>в неделимый фонд приобретенного имущества допускается после полного погашения </a:t>
            </a:r>
            <a:r>
              <a:rPr lang="ru-RU" dirty="0" smtClean="0"/>
              <a:t>обязательств по кредитному договору</a:t>
            </a:r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10044145" y="6357958"/>
            <a:ext cx="572675" cy="2880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00162" y="142852"/>
            <a:ext cx="9001188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r"/>
            <a:r>
              <a:rPr lang="ru-RU" sz="12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Субсидии </a:t>
            </a:r>
            <a:r>
              <a:rPr lang="ru-RU" sz="1200" b="1" u="sng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СПоК</a:t>
            </a:r>
            <a:r>
              <a:rPr lang="ru-RU" sz="12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 на возмещение части </a:t>
            </a:r>
            <a:r>
              <a:rPr lang="ru-RU" sz="1200" b="1" u="sng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понесенных в текущем финансовом </a:t>
            </a:r>
            <a:r>
              <a:rPr lang="ru-RU" sz="12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</a:rPr>
              <a:t>году затрат</a:t>
            </a:r>
          </a:p>
          <a:p>
            <a:pPr algn="r"/>
            <a:r>
              <a:rPr lang="ru-RU" sz="1200" dirty="0" smtClean="0">
                <a:solidFill>
                  <a:srgbClr val="002060"/>
                </a:solidFill>
              </a:rPr>
              <a:t>Постановление </a:t>
            </a:r>
            <a:r>
              <a:rPr lang="ru-RU" sz="1200" dirty="0">
                <a:solidFill>
                  <a:srgbClr val="002060"/>
                </a:solidFill>
              </a:rPr>
              <a:t>Правительства Красноярского края от 27.05.2019 N 273-п </a:t>
            </a:r>
            <a:r>
              <a:rPr lang="ru-RU" sz="1200" dirty="0" smtClean="0">
                <a:solidFill>
                  <a:srgbClr val="002060"/>
                </a:solidFill>
              </a:rPr>
              <a:t>«Об </a:t>
            </a:r>
            <a:r>
              <a:rPr lang="ru-RU" sz="1200" dirty="0">
                <a:solidFill>
                  <a:srgbClr val="002060"/>
                </a:solidFill>
              </a:rPr>
              <a:t>утверждении </a:t>
            </a:r>
            <a:r>
              <a:rPr lang="ru-RU" sz="1200" dirty="0" smtClean="0">
                <a:solidFill>
                  <a:srgbClr val="002060"/>
                </a:solidFill>
              </a:rPr>
              <a:t>Порядка…» 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6724469" y="3545828"/>
            <a:ext cx="295002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6707413" y="4214818"/>
            <a:ext cx="295002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4718</TotalTime>
  <Words>5230</Words>
  <Application>Microsoft Office PowerPoint</Application>
  <PresentationFormat>Произвольный</PresentationFormat>
  <Paragraphs>518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Book Antiqua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Грант «Региональный продукт» на финансовое обеспечение затрат, связанных с реализацией проекта по развитию деятельности по переработке сельскохозяйственной продукции, и (или) производству пищевых продуктов, и (или) по заготовке и переработке недревесных и пищевых лесных ресурсов и лекарственных растений (подпункт «б» пункта 3 статьи 9 Закона края от 07.07.2022 № 3-1004; Постановление Правительства Красноярского края от 05.12.2022 N 1043-п "Об утверждении Порядка …»)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Сыромятников Николай Петрович</dc:creator>
  <cp:lastModifiedBy>Эльвира А. Кацупий</cp:lastModifiedBy>
  <cp:revision>877</cp:revision>
  <cp:lastPrinted>2022-10-17T03:51:53Z</cp:lastPrinted>
  <dcterms:created xsi:type="dcterms:W3CDTF">2019-08-14T03:28:31Z</dcterms:created>
  <dcterms:modified xsi:type="dcterms:W3CDTF">2024-03-13T04:36:14Z</dcterms:modified>
</cp:coreProperties>
</file>