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6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7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notesSlides/notesSlide3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Slides/notesSlide4.xml" ContentType="application/vnd.openxmlformats-officedocument.presentationml.notesSlid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notesSlides/notesSlide5.xml" ContentType="application/vnd.openxmlformats-officedocument.presentationml.notesSlide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notesSlides/notesSlide6.xml" ContentType="application/vnd.openxmlformats-officedocument.presentationml.notesSlide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notesSlides/notesSlide7.xml" ContentType="application/vnd.openxmlformats-officedocument.presentationml.notesSlid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notesSlides/notesSlide8.xml" ContentType="application/vnd.openxmlformats-officedocument.presentationml.notesSlide+xml"/>
  <Override PartName="/ppt/charts/chart18.xml" ContentType="application/vnd.openxmlformats-officedocument.drawingml.chart+xml"/>
  <Override PartName="/ppt/notesSlides/notesSlide9.xml" ContentType="application/vnd.openxmlformats-officedocument.presentationml.notesSlid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notesSlides/notesSlide10.xml" ContentType="application/vnd.openxmlformats-officedocument.presentationml.notesSlid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notesSlides/notesSlide11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drawings/drawing1.xml" ContentType="application/vnd.openxmlformats-officedocument.drawingml.chartshapes+xml"/>
  <Override PartName="/ppt/charts/chart28.xml" ContentType="application/vnd.openxmlformats-officedocument.drawingml.chart+xml"/>
  <Override PartName="/ppt/drawings/drawing2.xml" ContentType="application/vnd.openxmlformats-officedocument.drawingml.chartshapes+xml"/>
  <Override PartName="/ppt/charts/chart29.xml" ContentType="application/vnd.openxmlformats-officedocument.drawingml.chart+xml"/>
  <Override PartName="/ppt/drawings/drawing3.xml" ContentType="application/vnd.openxmlformats-officedocument.drawingml.chartshapes+xml"/>
  <Override PartName="/ppt/notesSlides/notesSlide12.xml" ContentType="application/vnd.openxmlformats-officedocument.presentationml.notesSlide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notesSlides/notesSlide13.xml" ContentType="application/vnd.openxmlformats-officedocument.presentationml.notesSlide+xml"/>
  <Override PartName="/ppt/charts/chart33.xml" ContentType="application/vnd.openxmlformats-officedocument.drawingml.chart+xml"/>
  <Override PartName="/ppt/notesSlides/notesSlide14.xml" ContentType="application/vnd.openxmlformats-officedocument.presentationml.notesSlide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notesSlides/notesSlide15.xml" ContentType="application/vnd.openxmlformats-officedocument.presentationml.notesSlide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notesSlides/notesSlide16.xml" ContentType="application/vnd.openxmlformats-officedocument.presentationml.notesSlide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notesSlides/notesSlide17.xml" ContentType="application/vnd.openxmlformats-officedocument.presentationml.notesSlide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notesSlides/notesSlide18.xml" ContentType="application/vnd.openxmlformats-officedocument.presentationml.notesSlide+xml"/>
  <Override PartName="/ppt/charts/chart45.xml" ContentType="application/vnd.openxmlformats-officedocument.drawingml.chart+xml"/>
  <Override PartName="/ppt/notesSlides/notesSlide19.xml" ContentType="application/vnd.openxmlformats-officedocument.presentationml.notesSlide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notesSlides/notesSlide20.xml" ContentType="application/vnd.openxmlformats-officedocument.presentationml.notesSlide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notesSlides/notesSlide21.xml" ContentType="application/vnd.openxmlformats-officedocument.presentationml.notesSlide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notesSlides/notesSlide22.xml" ContentType="application/vnd.openxmlformats-officedocument.presentationml.notesSlide+xml"/>
  <Override PartName="/ppt/charts/chart52.xml" ContentType="application/vnd.openxmlformats-officedocument.drawingml.chart+xml"/>
  <Override PartName="/ppt/notesSlides/notesSlide23.xml" ContentType="application/vnd.openxmlformats-officedocument.presentationml.notesSlide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notesSlides/notesSlide24.xml" ContentType="application/vnd.openxmlformats-officedocument.presentationml.notesSlide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notesSlides/notesSlide25.xml" ContentType="application/vnd.openxmlformats-officedocument.presentationml.notesSlide+xml"/>
  <Override PartName="/ppt/charts/chart59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62.xml" ContentType="application/vnd.openxmlformats-officedocument.drawingml.chart+xml"/>
  <Override PartName="/ppt/notesSlides/notesSlide26.xml" ContentType="application/vnd.openxmlformats-officedocument.presentationml.notesSlide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notesSlides/notesSlide27.xml" ContentType="application/vnd.openxmlformats-officedocument.presentationml.notesSlide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theme/themeOverride1.xml" ContentType="application/vnd.openxmlformats-officedocument.themeOverride+xml"/>
  <Override PartName="/ppt/charts/chart69.xml" ContentType="application/vnd.openxmlformats-officedocument.drawingml.chart+xml"/>
  <Override PartName="/ppt/theme/themeOverride2.xml" ContentType="application/vnd.openxmlformats-officedocument.themeOverride+xml"/>
  <Override PartName="/ppt/charts/chart70.xml" ContentType="application/vnd.openxmlformats-officedocument.drawingml.chart+xml"/>
  <Override PartName="/ppt/theme/themeOverride3.xml" ContentType="application/vnd.openxmlformats-officedocument.themeOverride+xml"/>
  <Override PartName="/ppt/charts/chart71.xml" ContentType="application/vnd.openxmlformats-officedocument.drawingml.chart+xml"/>
  <Override PartName="/ppt/theme/themeOverride4.xml" ContentType="application/vnd.openxmlformats-officedocument.themeOverride+xml"/>
  <Override PartName="/ppt/charts/chart72.xml" ContentType="application/vnd.openxmlformats-officedocument.drawingml.chart+xml"/>
  <Override PartName="/ppt/theme/themeOverride5.xml" ContentType="application/vnd.openxmlformats-officedocument.themeOverride+xml"/>
  <Override PartName="/ppt/charts/chart73.xml" ContentType="application/vnd.openxmlformats-officedocument.drawingml.chart+xml"/>
  <Override PartName="/ppt/theme/themeOverride6.xml" ContentType="application/vnd.openxmlformats-officedocument.themeOverride+xml"/>
  <Override PartName="/ppt/notesSlides/notesSlide30.xml" ContentType="application/vnd.openxmlformats-officedocument.presentationml.notesSlide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notesSlides/notesSlide31.xml" ContentType="application/vnd.openxmlformats-officedocument.presentationml.notesSlide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notesSlides/notesSlide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72" r:id="rId3"/>
    <p:sldMasterId id="2147483684" r:id="rId4"/>
    <p:sldMasterId id="2147483696" r:id="rId5"/>
    <p:sldMasterId id="2147483708" r:id="rId6"/>
    <p:sldMasterId id="2147483720" r:id="rId7"/>
    <p:sldMasterId id="2147483732" r:id="rId8"/>
  </p:sldMasterIdLst>
  <p:notesMasterIdLst>
    <p:notesMasterId r:id="rId44"/>
  </p:notesMasterIdLst>
  <p:sldIdLst>
    <p:sldId id="436" r:id="rId9"/>
    <p:sldId id="437" r:id="rId10"/>
    <p:sldId id="412" r:id="rId11"/>
    <p:sldId id="428" r:id="rId12"/>
    <p:sldId id="429" r:id="rId13"/>
    <p:sldId id="430" r:id="rId14"/>
    <p:sldId id="431" r:id="rId15"/>
    <p:sldId id="432" r:id="rId16"/>
    <p:sldId id="433" r:id="rId17"/>
    <p:sldId id="434" r:id="rId18"/>
    <p:sldId id="435" r:id="rId19"/>
    <p:sldId id="444" r:id="rId20"/>
    <p:sldId id="445" r:id="rId21"/>
    <p:sldId id="446" r:id="rId22"/>
    <p:sldId id="447" r:id="rId23"/>
    <p:sldId id="385" r:id="rId24"/>
    <p:sldId id="386" r:id="rId25"/>
    <p:sldId id="387" r:id="rId26"/>
    <p:sldId id="388" r:id="rId27"/>
    <p:sldId id="398" r:id="rId28"/>
    <p:sldId id="399" r:id="rId29"/>
    <p:sldId id="389" r:id="rId30"/>
    <p:sldId id="383" r:id="rId31"/>
    <p:sldId id="450" r:id="rId32"/>
    <p:sldId id="405" r:id="rId33"/>
    <p:sldId id="406" r:id="rId34"/>
    <p:sldId id="449" r:id="rId35"/>
    <p:sldId id="408" r:id="rId36"/>
    <p:sldId id="448" r:id="rId37"/>
    <p:sldId id="440" r:id="rId38"/>
    <p:sldId id="452" r:id="rId39"/>
    <p:sldId id="442" r:id="rId40"/>
    <p:sldId id="443" r:id="rId41"/>
    <p:sldId id="438" r:id="rId42"/>
    <p:sldId id="439" r:id="rId43"/>
  </p:sldIdLst>
  <p:sldSz cx="9144000" cy="6858000" type="screen4x3"/>
  <p:notesSz cx="6808788" cy="9940925"/>
  <p:defaultTextStyle>
    <a:defPPr lvl="0">
      <a:defRPr lang="ru-RU"/>
    </a:defPPr>
    <a:lvl1pPr marL="0" lvl="1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lvl="2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lvl="3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lvl="4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kiosk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34961"/>
    <a:srgbClr val="147B0F"/>
    <a:srgbClr val="800080"/>
    <a:srgbClr val="FF9966"/>
    <a:srgbClr val="C1FFC1"/>
    <a:srgbClr val="EEEAF2"/>
    <a:srgbClr val="FFF0C1"/>
    <a:srgbClr val="FFEDB3"/>
    <a:srgbClr val="0099FF"/>
    <a:srgbClr val="85CB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Средний стиль 2 -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8D230F3-CF80-4859-8CE7-A43EE81993B5}" styleName="Светлый стиль 1 - акцент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E8B1032C-EA38-4F05-BA0D-38AFFFC7BED3}" styleName="Светлый стиль 3 - акцент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8799B23B-EC83-4686-B30A-512413B5E67A}" styleName="Светлый стиль 3 - акцент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C083E6E3-FA7D-4D7B-A595-EF9225AFEA82}" styleName="Светлый стиль 1 - акцент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F5AB1C69-6EDB-4FF4-983F-18BD219EF322}" styleName="Средний стиль 2 -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1FECB4D8-DB02-4DC6-A0A2-4F2EBAE1DC90}" styleName="Средний стиль 1 - акцент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F2DE63D5-997A-4646-A377-4702673A728D}" styleName="Светлый стиль 2 - акцент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69C7853C-536D-4A76-A0AE-DD22124D55A5}" styleName="Стиль из темы 1 - акцент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7DF18680-E054-41AD-8BC1-D1AEF772440D}" styleName="Средний стиль 2 -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2838BEF-8BB2-4498-84A7-C5851F593DF1}" styleName="Средний стиль 4 - акцент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D27102A9-8310-4765-A935-A1911B00CA55}" styleName="Светлый стиль 1 - акцент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00A15C55-8517-42AA-B614-E9B94910E393}" styleName="Средний стиль 2 -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5FD0F851-EC5A-4D38-B0AD-8093EC10F338}" styleName="Светлый стиль 1 - акцент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3B4B98B0-60AC-42C2-AFA5-B58CD77FA1E5}" styleName="Светлый стиль 1 - акцент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2718" autoAdjust="0"/>
    <p:restoredTop sz="97216" autoAdjust="0"/>
  </p:normalViewPr>
  <p:slideViewPr>
    <p:cSldViewPr>
      <p:cViewPr varScale="1">
        <p:scale>
          <a:sx n="158" d="100"/>
          <a:sy n="158" d="100"/>
        </p:scale>
        <p:origin x="1782" y="144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26" Type="http://schemas.openxmlformats.org/officeDocument/2006/relationships/slide" Target="slides/slide18.xml"/><Relationship Id="rId39" Type="http://schemas.openxmlformats.org/officeDocument/2006/relationships/slide" Target="slides/slide31.xml"/><Relationship Id="rId21" Type="http://schemas.openxmlformats.org/officeDocument/2006/relationships/slide" Target="slides/slide13.xml"/><Relationship Id="rId34" Type="http://schemas.openxmlformats.org/officeDocument/2006/relationships/slide" Target="slides/slide26.xml"/><Relationship Id="rId42" Type="http://schemas.openxmlformats.org/officeDocument/2006/relationships/slide" Target="slides/slide34.xml"/><Relationship Id="rId47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9" Type="http://schemas.openxmlformats.org/officeDocument/2006/relationships/slide" Target="slides/slide2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3.xml"/><Relationship Id="rId24" Type="http://schemas.openxmlformats.org/officeDocument/2006/relationships/slide" Target="slides/slide16.xml"/><Relationship Id="rId32" Type="http://schemas.openxmlformats.org/officeDocument/2006/relationships/slide" Target="slides/slide24.xml"/><Relationship Id="rId37" Type="http://schemas.openxmlformats.org/officeDocument/2006/relationships/slide" Target="slides/slide29.xml"/><Relationship Id="rId40" Type="http://schemas.openxmlformats.org/officeDocument/2006/relationships/slide" Target="slides/slide32.xml"/><Relationship Id="rId45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36" Type="http://schemas.openxmlformats.org/officeDocument/2006/relationships/slide" Target="slides/slide28.xml"/><Relationship Id="rId10" Type="http://schemas.openxmlformats.org/officeDocument/2006/relationships/slide" Target="slides/slide2.xml"/><Relationship Id="rId19" Type="http://schemas.openxmlformats.org/officeDocument/2006/relationships/slide" Target="slides/slide11.xml"/><Relationship Id="rId31" Type="http://schemas.openxmlformats.org/officeDocument/2006/relationships/slide" Target="slides/slide23.xml"/><Relationship Id="rId44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30" Type="http://schemas.openxmlformats.org/officeDocument/2006/relationships/slide" Target="slides/slide22.xml"/><Relationship Id="rId35" Type="http://schemas.openxmlformats.org/officeDocument/2006/relationships/slide" Target="slides/slide27.xml"/><Relationship Id="rId43" Type="http://schemas.openxmlformats.org/officeDocument/2006/relationships/slide" Target="slides/slide35.xml"/><Relationship Id="rId48" Type="http://schemas.openxmlformats.org/officeDocument/2006/relationships/tableStyles" Target="tableStyles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slide" Target="slides/slide25.xml"/><Relationship Id="rId38" Type="http://schemas.openxmlformats.org/officeDocument/2006/relationships/slide" Target="slides/slide30.xml"/><Relationship Id="rId46" Type="http://schemas.openxmlformats.org/officeDocument/2006/relationships/viewProps" Target="viewProps.xml"/><Relationship Id="rId20" Type="http://schemas.openxmlformats.org/officeDocument/2006/relationships/slide" Target="slides/slide12.xml"/><Relationship Id="rId41" Type="http://schemas.openxmlformats.org/officeDocument/2006/relationships/slide" Target="slides/slide3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romanenko\Desktop\&#1044;&#1083;&#1103;%20&#1087;&#1088;&#1077;&#1079;&#1077;&#1085;&#1090;&#1072;&#1094;&#1080;&#1080;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2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25.xlsx"/></Relationships>
</file>

<file path=ppt/charts/_rels/chart2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package" Target="../embeddings/Microsoft_Excel_Worksheet27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8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9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__&#1054;&#1041;&#1065;&#1048;&#1049;\__&#1052;&#1086;&#1089;&#1082;&#1072;&#1083;&#1077;&#1085;&#1082;&#1086;\&#1050;&#1072;&#1088;&#1090;&#1072;\2018\&#1058;&#1072;&#1073;&#1083;&#1080;&#1094;&#1099;\&#1044;&#1083;&#1103;%20&#1075;&#1088;&#1072;&#1092;&#1080;&#1082;&#1072;%20&#1046;&#1080;&#1074;&#1086;&#1090;&#1085;&#1086;&#1074;&#1086;&#1076;&#1089;&#1090;&#1074;&#1086;%2024.01.18.xlsx" TargetMode="External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6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3.xlsx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5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8.xlsx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9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1.xlsx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2.xlsx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3.xlsx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4.xlsx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.xlsx"/></Relationships>
</file>

<file path=ppt/charts/_rels/chart59.xml.rels><?xml version="1.0" encoding="UTF-8" standalone="yes"?>
<Relationships xmlns="http://schemas.openxmlformats.org/package/2006/relationships"><Relationship Id="rId3" Type="http://schemas.openxmlformats.org/officeDocument/2006/relationships/oleObject" Target="file:///\\192.168.5.27\users\Otdel_06\&#1040;&#1055;&#1050;%202021\&#1043;&#1088;&#1072;&#1092;&#1080;&#1082;&#1080;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oleObject" Target="file:///\\192.168.5.27\users\Otdel_06\&#1040;&#1055;&#1050;%202021\&#1043;&#1088;&#1072;&#1092;&#1080;&#1082;&#1080;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6.xlsx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7.xlsx"/></Relationships>
</file>

<file path=ppt/charts/_rels/chart6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58.xlsx"/><Relationship Id="rId1" Type="http://schemas.openxmlformats.org/officeDocument/2006/relationships/themeOverride" Target="../theme/themeOverride1.xml"/></Relationships>
</file>

<file path=ppt/charts/_rels/chart6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59.xlsx"/><Relationship Id="rId1" Type="http://schemas.openxmlformats.org/officeDocument/2006/relationships/themeOverride" Target="../theme/themeOverride2.xml"/></Relationships>
</file>

<file path=ppt/charts/_rels/chart7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0.xlsx"/><Relationship Id="rId1" Type="http://schemas.openxmlformats.org/officeDocument/2006/relationships/themeOverride" Target="../theme/themeOverride3.xml"/></Relationships>
</file>

<file path=ppt/charts/_rels/chart7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1.xlsx"/><Relationship Id="rId1" Type="http://schemas.openxmlformats.org/officeDocument/2006/relationships/themeOverride" Target="../theme/themeOverride4.xml"/></Relationships>
</file>

<file path=ppt/charts/_rels/chart7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2.xlsx"/><Relationship Id="rId1" Type="http://schemas.openxmlformats.org/officeDocument/2006/relationships/themeOverride" Target="../theme/themeOverride5.xml"/></Relationships>
</file>

<file path=ppt/charts/_rels/chart7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3.xlsx"/><Relationship Id="rId1" Type="http://schemas.openxmlformats.org/officeDocument/2006/relationships/themeOverride" Target="../theme/themeOverride6.xml"/></Relationships>
</file>

<file path=ppt/charts/_rels/chart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4.xlsx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5.xlsx"/></Relationships>
</file>

<file path=ppt/charts/_rels/chart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.xlsx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7.xlsx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574223246673291"/>
          <c:y val="4.3147935741301539E-2"/>
          <c:w val="0.55736759868458308"/>
          <c:h val="0.8684067489312562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Субъекты АПК</c:v>
                </c:pt>
              </c:strCache>
            </c:strRef>
          </c:tx>
          <c:spPr>
            <a:solidFill>
              <a:srgbClr val="007A00"/>
            </a:solidFill>
          </c:spPr>
          <c:invertIfNegative val="0"/>
          <c:dLbls>
            <c:dLbl>
              <c:idx val="0"/>
              <c:layout>
                <c:manualLayout>
                  <c:x val="-1.3184898372642129E-17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91E-4E53-AD98-FDDF105BAD57}"/>
                </c:ext>
              </c:extLst>
            </c:dLbl>
            <c:dLbl>
              <c:idx val="1"/>
              <c:layout>
                <c:manualLayout>
                  <c:x val="-2.8767383314283437E-3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91E-4E53-AD98-FDDF105BAD57}"/>
                </c:ext>
              </c:extLst>
            </c:dLbl>
            <c:dLbl>
              <c:idx val="2"/>
              <c:layout>
                <c:manualLayout>
                  <c:x val="0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4412</c:v>
                </c:pt>
                <c:pt idx="1">
                  <c:v>4282</c:v>
                </c:pt>
                <c:pt idx="2">
                  <c:v>4197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91E-4E53-AD98-FDDF105BAD57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Организации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91E-4E53-AD98-FDDF105BAD57}"/>
                </c:ext>
              </c:extLst>
            </c:dLbl>
            <c:dLbl>
              <c:idx val="1"/>
              <c:layout>
                <c:manualLayout>
                  <c:x val="5.7532501480274407E-3"/>
                  <c:y val="1.1587114406566765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91E-4E53-AD98-FDDF105BAD57}"/>
                </c:ext>
              </c:extLst>
            </c:dLbl>
            <c:dLbl>
              <c:idx val="2"/>
              <c:layout>
                <c:manualLayout>
                  <c:x val="2.8767383314283437E-3"/>
                  <c:y val="1.2622340298337432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442</c:v>
                </c:pt>
                <c:pt idx="1">
                  <c:v>343</c:v>
                </c:pt>
                <c:pt idx="2">
                  <c:v>224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91E-4E53-AD98-FDDF105BAD57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СПоК</c:v>
                </c:pt>
              </c:strCache>
            </c:strRef>
          </c:tx>
          <c:spPr>
            <a:solidFill>
              <a:srgbClr val="1E497C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2.6369796745284258E-17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91E-4E53-AD98-FDDF105BAD57}"/>
                </c:ext>
              </c:extLst>
            </c:dLbl>
            <c:dLbl>
              <c:idx val="1"/>
              <c:layout>
                <c:manualLayout>
                  <c:x val="-2.8767383314282908E-3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91E-4E53-AD98-FDDF105BAD57}"/>
                </c:ext>
              </c:extLst>
            </c:dLbl>
            <c:dLbl>
              <c:idx val="2"/>
              <c:layout>
                <c:manualLayout>
                  <c:x val="-2.8767383314283437E-3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58</c:v>
                </c:pt>
                <c:pt idx="1">
                  <c:v>55</c:v>
                </c:pt>
                <c:pt idx="2">
                  <c:v>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491E-4E53-AD98-FDDF105BAD57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ИП, К(Ф)Х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5.7534766628566875E-3"/>
                  <c:y val="6.1420357866279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91E-4E53-AD98-FDDF105BAD57}"/>
                </c:ext>
              </c:extLst>
            </c:dLbl>
            <c:dLbl>
              <c:idx val="1"/>
              <c:layout>
                <c:manualLayout>
                  <c:x val="0"/>
                  <c:y val="6.1420357866279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91E-4E53-AD98-FDDF105BAD57}"/>
                </c:ext>
              </c:extLst>
            </c:dLbl>
            <c:dLbl>
              <c:idx val="2"/>
              <c:layout>
                <c:manualLayout>
                  <c:x val="0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865</c:v>
                </c:pt>
                <c:pt idx="1">
                  <c:v>845</c:v>
                </c:pt>
                <c:pt idx="2">
                  <c:v>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491E-4E53-AD98-FDDF105BAD57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ЛПХ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5.7534766628566875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CC8-40B3-A31D-DEECF5B7197B}"/>
                </c:ext>
              </c:extLst>
            </c:dLbl>
            <c:dLbl>
              <c:idx val="1"/>
              <c:layout>
                <c:manualLayout>
                  <c:x val="-5.2739593490568516E-17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CC8-40B3-A31D-DEECF5B7197B}"/>
                </c:ext>
              </c:extLst>
            </c:dLbl>
            <c:dLbl>
              <c:idx val="2"/>
              <c:layout>
                <c:manualLayout>
                  <c:x val="0"/>
                  <c:y val="3.412242103682185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CC8-40B3-A31D-DEECF5B7197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Лист1!$F$2:$F$4</c:f>
              <c:numCache>
                <c:formatCode>General</c:formatCode>
                <c:ptCount val="3"/>
                <c:pt idx="0">
                  <c:v>3047</c:v>
                </c:pt>
                <c:pt idx="1">
                  <c:v>3039</c:v>
                </c:pt>
                <c:pt idx="2">
                  <c:v>3037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CC8-40B3-A31D-DEECF5B7197B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98279936"/>
        <c:axId val="166660352"/>
      </c:barChart>
      <c:catAx>
        <c:axId val="982799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166660352"/>
        <c:crosses val="autoZero"/>
        <c:auto val="1"/>
        <c:lblAlgn val="ctr"/>
        <c:lblOffset val="100"/>
        <c:noMultiLvlLbl val="0"/>
      </c:catAx>
      <c:valAx>
        <c:axId val="166660352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noFill/>
        </c:spPr>
        <c:txPr>
          <a:bodyPr/>
          <a:lstStyle/>
          <a:p>
            <a:pPr>
              <a:defRPr sz="900"/>
            </a:pPr>
            <a:endParaRPr lang="ru-RU"/>
          </a:p>
        </c:txPr>
        <c:crossAx val="982799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70359311413040282"/>
          <c:y val="0.59183915281820298"/>
          <c:w val="0.24651495609463064"/>
          <c:h val="0.29872030173892694"/>
        </c:manualLayout>
      </c:layout>
      <c:overlay val="0"/>
      <c:txPr>
        <a:bodyPr/>
        <a:lstStyle/>
        <a:p>
          <a:pPr>
            <a:defRPr sz="105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2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Пашня всего, тыс. га</c:v>
                </c:pt>
              </c:strCache>
            </c:strRef>
          </c:tx>
          <c:marker>
            <c:spPr>
              <a:solidFill>
                <a:schemeClr val="tx2">
                  <a:lumMod val="75000"/>
                </a:schemeClr>
              </a:solidFill>
            </c:spPr>
          </c:marker>
          <c:dLbls>
            <c:dLbl>
              <c:idx val="0"/>
              <c:layout>
                <c:manualLayout>
                  <c:x val="-8.9913756859259661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07A-4353-8E08-10F3F148E174}"/>
                </c:ext>
              </c:extLst>
            </c:dLbl>
            <c:dLbl>
              <c:idx val="1"/>
              <c:layout>
                <c:manualLayout>
                  <c:x val="-6.9164428353276658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07A-4353-8E08-10F3F148E174}"/>
                </c:ext>
              </c:extLst>
            </c:dLbl>
            <c:dLbl>
              <c:idx val="2"/>
              <c:layout>
                <c:manualLayout>
                  <c:x val="-5.1873321264957549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2959.6</c:v>
                </c:pt>
                <c:pt idx="1">
                  <c:v>2959.6</c:v>
                </c:pt>
                <c:pt idx="2" formatCode="0.0">
                  <c:v>2959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07A-4353-8E08-10F3F148E17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Используемая пашня, тыс. га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noFill/>
              </a:ln>
            </c:spPr>
          </c:marker>
          <c:dPt>
            <c:idx val="0"/>
            <c:marker>
              <c:symbol val="squar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4-F07A-4353-8E08-10F3F148E174}"/>
              </c:ext>
            </c:extLst>
          </c:dPt>
          <c:dPt>
            <c:idx val="1"/>
            <c:marker>
              <c:symbol val="squar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D0D0-44E3-B3A2-1EF904DA27AA}"/>
              </c:ext>
            </c:extLst>
          </c:dPt>
          <c:dPt>
            <c:idx val="2"/>
            <c:marker>
              <c:symbol val="squar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6-F07A-4353-8E08-10F3F148E174}"/>
              </c:ext>
            </c:extLst>
          </c:dPt>
          <c:dLbls>
            <c:dLbl>
              <c:idx val="0"/>
              <c:layout>
                <c:manualLayout>
                  <c:x val="-8.9913756859259661E-2"/>
                  <c:y val="6.5508594283174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07A-4353-8E08-10F3F148E174}"/>
                </c:ext>
              </c:extLst>
            </c:dLbl>
            <c:dLbl>
              <c:idx val="1"/>
              <c:layout>
                <c:manualLayout>
                  <c:x val="-7.6080871188604321E-2"/>
                  <c:y val="8.5665084831844082E-2"/>
                </c:manualLayout>
              </c:layout>
              <c:tx>
                <c:rich>
                  <a:bodyPr/>
                  <a:lstStyle/>
                  <a:p>
                    <a:r>
                      <a:rPr lang="en-US" sz="900" dirty="0"/>
                      <a:t>1902,98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0D0-44E3-B3A2-1EF904DA27AA}"/>
                </c:ext>
              </c:extLst>
            </c:dLbl>
            <c:dLbl>
              <c:idx val="2"/>
              <c:layout>
                <c:manualLayout>
                  <c:x val="-5.8789764100285219E-2"/>
                  <c:y val="7.55868395575094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1902.98</c:v>
                </c:pt>
                <c:pt idx="1">
                  <c:v>1912.47</c:v>
                </c:pt>
                <c:pt idx="2">
                  <c:v>1934.9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F07A-4353-8E08-10F3F148E17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% используемой пашни</c:v>
                </c:pt>
              </c:strCache>
            </c:strRef>
          </c:tx>
          <c:spPr>
            <a:ln>
              <a:solidFill>
                <a:srgbClr val="C6605E"/>
              </a:solidFill>
            </a:ln>
          </c:spPr>
          <c:marker>
            <c:symbol val="triangle"/>
            <c:size val="6"/>
            <c:spPr>
              <a:solidFill>
                <a:schemeClr val="accent2">
                  <a:lumMod val="75000"/>
                </a:schemeClr>
              </a:solidFill>
              <a:ln>
                <a:solidFill>
                  <a:srgbClr val="92D050"/>
                </a:solidFill>
              </a:ln>
            </c:spPr>
          </c:marke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8-F07A-4353-8E08-10F3F148E174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9-F07A-4353-8E08-10F3F148E174}"/>
              </c:ext>
            </c:extLst>
          </c:dPt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A-F07A-4353-8E08-10F3F148E174}"/>
              </c:ext>
            </c:extLst>
          </c:dPt>
          <c:dLbls>
            <c:dLbl>
              <c:idx val="0"/>
              <c:layout>
                <c:manualLayout>
                  <c:x val="-6.8588058116999348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07A-4353-8E08-10F3F148E174}"/>
                </c:ext>
              </c:extLst>
            </c:dLbl>
            <c:dLbl>
              <c:idx val="1"/>
              <c:layout>
                <c:manualLayout>
                  <c:x val="-5.8789764100285163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07A-4353-8E08-10F3F148E174}"/>
                </c:ext>
              </c:extLst>
            </c:dLbl>
            <c:dLbl>
              <c:idx val="2"/>
              <c:layout>
                <c:manualLayout>
                  <c:x val="-5.8213303097041508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64.3</c:v>
                </c:pt>
                <c:pt idx="1">
                  <c:v>64.599999999999994</c:v>
                </c:pt>
                <c:pt idx="2">
                  <c:v>65.390334572490701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F07A-4353-8E08-10F3F148E1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6756096"/>
        <c:axId val="166663232"/>
      </c:lineChart>
      <c:catAx>
        <c:axId val="1067560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66663232"/>
        <c:crosses val="autoZero"/>
        <c:auto val="1"/>
        <c:lblAlgn val="ctr"/>
        <c:lblOffset val="100"/>
        <c:noMultiLvlLbl val="0"/>
      </c:catAx>
      <c:valAx>
        <c:axId val="16666323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06756096"/>
        <c:crosses val="autoZero"/>
        <c:crossBetween val="between"/>
      </c:valAx>
      <c:spPr>
        <a:noFill/>
      </c:spPr>
    </c:plotArea>
    <c:legend>
      <c:legendPos val="r"/>
      <c:layout>
        <c:manualLayout>
          <c:xMode val="edge"/>
          <c:yMode val="edge"/>
          <c:x val="0.65262273208960153"/>
          <c:y val="8.5451616487057E-2"/>
          <c:w val="0.3473772679104053"/>
          <c:h val="0.78878338914723423"/>
        </c:manualLayout>
      </c:layout>
      <c:overlay val="0"/>
      <c:spPr>
        <a:noFill/>
        <a:ln>
          <a:noFill/>
        </a:ln>
      </c:spPr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900" b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Площадь</a:t>
            </a:r>
            <a:r>
              <a:rPr lang="ru-RU" sz="900" b="0" baseline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b="0" baseline="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низкопродуктивной</a:t>
            </a:r>
            <a:r>
              <a:rPr lang="ru-RU" sz="900" b="0" baseline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пашни (пары), тыс. га</a:t>
            </a:r>
            <a:endParaRPr lang="ru-RU" sz="900" b="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overlay val="0"/>
    </c:title>
    <c:autoTitleDeleted val="0"/>
    <c:plotArea>
      <c:layout/>
      <c:barChart>
        <c:barDir val="col"/>
        <c:grouping val="clustered"/>
        <c:varyColors val="0"/>
        <c:ser>
          <c:idx val="1"/>
          <c:order val="0"/>
          <c:invertIfNegative val="0"/>
          <c:dLbls>
            <c:dLbl>
              <c:idx val="0"/>
              <c:layout>
                <c:manualLayout>
                  <c:x val="2.7595737215760974E-17"/>
                  <c:y val="2.6329920118754159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AC9-4E56-BF31-A25FEBCD7F81}"/>
                </c:ext>
              </c:extLst>
            </c:dLbl>
            <c:dLbl>
              <c:idx val="1"/>
              <c:layout>
                <c:manualLayout>
                  <c:x val="0"/>
                  <c:y val="1.3164960059377079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AC9-4E56-BF31-A25FEBCD7F81}"/>
                </c:ext>
              </c:extLst>
            </c:dLbl>
            <c:dLbl>
              <c:idx val="2"/>
              <c:layout>
                <c:manualLayout>
                  <c:x val="0"/>
                  <c:y val="2.6329920118754159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AC9-4E56-BF31-A25FEBCD7F8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Лист1!$B$4:$B$6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Лист1!$C$4:$C$6</c:f>
              <c:numCache>
                <c:formatCode>General</c:formatCode>
                <c:ptCount val="3"/>
                <c:pt idx="0">
                  <c:v>427.5</c:v>
                </c:pt>
                <c:pt idx="1">
                  <c:v>443.4</c:v>
                </c:pt>
                <c:pt idx="2">
                  <c:v>407.8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AC9-4E56-BF31-A25FEBCD7F81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65455104"/>
        <c:axId val="166664960"/>
      </c:barChart>
      <c:catAx>
        <c:axId val="654551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 baseline="0">
                <a:latin typeface="Times New Roman" panose="02020603050405020304" pitchFamily="18" charset="0"/>
              </a:defRPr>
            </a:pPr>
            <a:endParaRPr lang="ru-RU"/>
          </a:p>
        </c:txPr>
        <c:crossAx val="166664960"/>
        <c:crosses val="autoZero"/>
        <c:auto val="1"/>
        <c:lblAlgn val="ctr"/>
        <c:lblOffset val="100"/>
        <c:noMultiLvlLbl val="0"/>
      </c:catAx>
      <c:valAx>
        <c:axId val="16666496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 baseline="0">
                <a:latin typeface="Times New Roman" panose="02020603050405020304" pitchFamily="18" charset="0"/>
              </a:defRPr>
            </a:pPr>
            <a:endParaRPr lang="ru-RU"/>
          </a:p>
        </c:txPr>
        <c:crossAx val="6545510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baseline="0"/>
      </a:pPr>
      <a:endParaRPr lang="ru-RU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>
                <a:solidFill>
                  <a:schemeClr val="tx1"/>
                </a:solidFill>
              </a:defRPr>
            </a:pPr>
            <a:r>
              <a:rPr lang="ru-RU" b="0" i="1" dirty="0">
                <a:solidFill>
                  <a:schemeClr val="tx1"/>
                </a:solidFill>
              </a:rPr>
              <a:t>Обработано гербицидами, тыс. га </a:t>
            </a:r>
            <a:r>
              <a:rPr lang="ru-RU" b="0" i="1">
                <a:solidFill>
                  <a:schemeClr val="tx1"/>
                </a:solidFill>
              </a:rPr>
              <a:t>/ % от площади</a:t>
            </a:r>
            <a:r>
              <a:rPr lang="ru-RU" b="0" i="1" baseline="0">
                <a:solidFill>
                  <a:schemeClr val="tx1"/>
                </a:solidFill>
              </a:rPr>
              <a:t> яровых культур</a:t>
            </a:r>
            <a:endParaRPr lang="ru-RU" b="0" i="1" dirty="0">
              <a:solidFill>
                <a:schemeClr val="tx1"/>
              </a:solidFill>
            </a:endParaRPr>
          </a:p>
        </c:rich>
      </c:tx>
      <c:layout>
        <c:manualLayout>
          <c:xMode val="edge"/>
          <c:yMode val="edge"/>
          <c:x val="0.19401882334641837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885233265790419"/>
          <c:y val="0.33825564093423988"/>
          <c:w val="0.89114777485451357"/>
          <c:h val="0.5250065369233089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Обработано гербицидами, тыс. га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chemeClr val="tx2">
                  <a:lumMod val="50000"/>
                </a:schemeClr>
              </a:solidFill>
            </c:spPr>
          </c:marker>
          <c:dPt>
            <c:idx val="0"/>
            <c:marker>
              <c:symbol val="circl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56CE-4257-B540-7CA345CA75D4}"/>
              </c:ext>
            </c:extLst>
          </c:dPt>
          <c:dPt>
            <c:idx val="1"/>
            <c:marker>
              <c:symbol val="circle"/>
              <c:size val="5"/>
            </c:marker>
            <c:bubble3D val="0"/>
            <c:spPr>
              <a:ln>
                <a:solidFill>
                  <a:schemeClr val="accent1">
                    <a:lumMod val="75000"/>
                  </a:schemeClr>
                </a:solidFill>
              </a:ln>
            </c:spPr>
            <c:extLst>
              <c:ext xmlns:c16="http://schemas.microsoft.com/office/drawing/2014/chart" uri="{C3380CC4-5D6E-409C-BE32-E72D297353CC}">
                <c16:uniqueId val="{00000001-56CE-4257-B540-7CA345CA75D4}"/>
              </c:ext>
            </c:extLst>
          </c:dPt>
          <c:dPt>
            <c:idx val="2"/>
            <c:marker>
              <c:symbol val="circle"/>
              <c:size val="5"/>
            </c:marker>
            <c:bubble3D val="0"/>
            <c:spPr>
              <a:ln>
                <a:solidFill>
                  <a:schemeClr val="accent1">
                    <a:lumMod val="75000"/>
                  </a:schemeClr>
                </a:solidFill>
              </a:ln>
            </c:spPr>
            <c:extLst>
              <c:ext xmlns:c16="http://schemas.microsoft.com/office/drawing/2014/chart" uri="{C3380CC4-5D6E-409C-BE32-E72D297353CC}">
                <c16:uniqueId val="{00000002-56CE-4257-B540-7CA345CA75D4}"/>
              </c:ext>
            </c:extLst>
          </c:dPt>
          <c:dPt>
            <c:idx val="3"/>
            <c:marker>
              <c:symbol val="none"/>
            </c:marker>
            <c:bubble3D val="0"/>
            <c:spPr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6392-4454-AA37-1A891DCBCBA0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6CE-4257-B540-7CA345CA75D4}"/>
                </c:ext>
              </c:extLst>
            </c:dLbl>
            <c:dLbl>
              <c:idx val="1"/>
              <c:layout>
                <c:manualLayout>
                  <c:x val="-0.28210915125743824"/>
                  <c:y val="-8.4885015388517671E-2"/>
                </c:manualLayout>
              </c:layout>
              <c:tx>
                <c:rich>
                  <a:bodyPr/>
                  <a:lstStyle/>
                  <a:p>
                    <a:pPr algn="ctr" rtl="0">
                      <a:defRPr sz="900"/>
                    </a:pPr>
                    <a:r>
                      <a:rPr lang="en-US" sz="900" dirty="0"/>
                      <a:t>1014,2 / 82,4%</a:t>
                    </a:r>
                  </a:p>
                </c:rich>
              </c:tx>
              <c:spPr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6CE-4257-B540-7CA345CA75D4}"/>
                </c:ext>
              </c:extLst>
            </c:dLbl>
            <c:dLbl>
              <c:idx val="2"/>
              <c:layout>
                <c:manualLayout>
                  <c:x val="-0.24236343798718482"/>
                  <c:y val="-0.2090510683759568"/>
                </c:manualLayout>
              </c:layout>
              <c:tx>
                <c:rich>
                  <a:bodyPr/>
                  <a:lstStyle/>
                  <a:p>
                    <a:pPr algn="ctr" rtl="0">
                      <a:defRPr sz="900"/>
                    </a:pPr>
                    <a:r>
                      <a:rPr lang="en-US" sz="900" dirty="0"/>
                      <a:t>976,5 / 78,5%</a:t>
                    </a:r>
                  </a:p>
                </c:rich>
              </c:tx>
              <c:spPr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6CE-4257-B540-7CA345CA75D4}"/>
                </c:ext>
              </c:extLst>
            </c:dLbl>
            <c:dLbl>
              <c:idx val="3"/>
              <c:layout>
                <c:manualLayout>
                  <c:x val="-0.23972256558779093"/>
                  <c:y val="-0.22536075727059834"/>
                </c:manualLayout>
              </c:layout>
              <c:tx>
                <c:rich>
                  <a:bodyPr/>
                  <a:lstStyle/>
                  <a:p>
                    <a:r>
                      <a:rPr lang="en-US" sz="900" dirty="0"/>
                      <a:t>925,2 / 70,1%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392-4454-AA37-1A891DCBCBA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989.6</c:v>
                </c:pt>
                <c:pt idx="1">
                  <c:v>1014.2</c:v>
                </c:pt>
                <c:pt idx="2">
                  <c:v>976.5</c:v>
                </c:pt>
                <c:pt idx="3" formatCode="0.0">
                  <c:v>925.21900000000005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6CE-4257-B540-7CA345CA75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4730240"/>
        <c:axId val="197599232"/>
      </c:lineChart>
      <c:catAx>
        <c:axId val="1747302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97599232"/>
        <c:crosses val="autoZero"/>
        <c:auto val="1"/>
        <c:lblAlgn val="ctr"/>
        <c:lblOffset val="100"/>
        <c:noMultiLvlLbl val="0"/>
      </c:catAx>
      <c:valAx>
        <c:axId val="197599232"/>
        <c:scaling>
          <c:orientation val="minMax"/>
          <c:min val="8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747302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title>
      <c:tx>
        <c:rich>
          <a:bodyPr/>
          <a:lstStyle/>
          <a:p>
            <a:pPr>
              <a:defRPr b="0" i="1"/>
            </a:pPr>
            <a:r>
              <a:rPr lang="ru-RU" b="0" i="1"/>
              <a:t>Внесено минеральных удобрений, </a:t>
            </a:r>
            <a:br>
              <a:rPr lang="ru-RU" b="0" i="1"/>
            </a:br>
            <a:r>
              <a:rPr lang="ru-RU" b="0" i="1"/>
              <a:t>тыс. тонн д.в.</a:t>
            </a:r>
          </a:p>
        </c:rich>
      </c:tx>
      <c:layout>
        <c:manualLayout>
          <c:xMode val="edge"/>
          <c:yMode val="edge"/>
          <c:x val="0.1365773786274202"/>
          <c:y val="3.7130377326495885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2631585442850689E-2"/>
          <c:y val="0.25619960355282162"/>
          <c:w val="0.85414904332162778"/>
          <c:h val="0.56265020260906684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Лист1!$B$2:$B$4</c:f>
              <c:strCache>
                <c:ptCount val="1"/>
                <c:pt idx="0">
                  <c:v>49,4 67,8 84,1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0.1064170880957841"/>
                  <c:y val="-0.1392389149743595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1CB-4087-B16E-3EEE111CC2B4}"/>
                </c:ext>
              </c:extLst>
            </c:dLbl>
            <c:dLbl>
              <c:idx val="1"/>
              <c:layout>
                <c:manualLayout>
                  <c:x val="-8.8675579933721854E-2"/>
                  <c:y val="-0.1113914851805084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1CB-4087-B16E-3EEE111CC2B4}"/>
                </c:ext>
              </c:extLst>
            </c:dLbl>
            <c:dLbl>
              <c:idx val="2"/>
              <c:layout>
                <c:manualLayout>
                  <c:x val="-6.6742810695666802E-2"/>
                  <c:y val="-0.129956320642735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1CB-4087-B16E-3EEE111CC2B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49.4</c:v>
                </c:pt>
                <c:pt idx="1">
                  <c:v>67.8</c:v>
                </c:pt>
                <c:pt idx="2">
                  <c:v>84.1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005-4EB6-886C-07947E9670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7579136"/>
        <c:axId val="199099520"/>
      </c:lineChart>
      <c:catAx>
        <c:axId val="1675791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9099520"/>
        <c:crosses val="autoZero"/>
        <c:auto val="1"/>
        <c:lblAlgn val="ctr"/>
        <c:lblOffset val="100"/>
        <c:noMultiLvlLbl val="0"/>
      </c:catAx>
      <c:valAx>
        <c:axId val="19909952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16757913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0700211157875045E-2"/>
          <c:y val="3.0105255245770159E-2"/>
          <c:w val="0.31469879534600104"/>
          <c:h val="0.88233570210278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зерна всего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5">
                    <a:lumMod val="50000"/>
                  </a:schemeClr>
                </a:solidFill>
                <a:headEnd type="diamond"/>
              </a:ln>
              <a:effectLst/>
            </c:spPr>
          </c:marker>
          <c:dPt>
            <c:idx val="0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7777-4009-AD62-D174DCC06BC0}"/>
              </c:ext>
            </c:extLst>
          </c:dPt>
          <c:dPt>
            <c:idx val="1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7777-4009-AD62-D174DCC06BC0}"/>
              </c:ext>
            </c:extLst>
          </c:dPt>
          <c:dPt>
            <c:idx val="2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0-7777-4009-AD62-D174DCC06BC0}"/>
              </c:ext>
            </c:extLst>
          </c:dPt>
          <c:dLbls>
            <c:dLbl>
              <c:idx val="0"/>
              <c:layout>
                <c:manualLayout>
                  <c:x val="-3.6536280094603094E-2"/>
                  <c:y val="-6.971695436587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777-4009-AD62-D174DCC06BC0}"/>
                </c:ext>
              </c:extLst>
            </c:dLbl>
            <c:dLbl>
              <c:idx val="1"/>
              <c:layout>
                <c:manualLayout>
                  <c:x val="-3.8363094099333292E-2"/>
                  <c:y val="-6.971695436587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777-4009-AD62-D174DCC06BC0}"/>
                </c:ext>
              </c:extLst>
            </c:dLbl>
            <c:dLbl>
              <c:idx val="2"/>
              <c:layout>
                <c:manualLayout>
                  <c:x val="-3.8363094099333264E-2"/>
                  <c:y val="-3.91350114754947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Лист1!$B$3:$B$5</c:f>
              <c:numCache>
                <c:formatCode>0.0</c:formatCode>
                <c:ptCount val="3"/>
                <c:pt idx="0">
                  <c:v>2628.3</c:v>
                </c:pt>
                <c:pt idx="1">
                  <c:v>2627.1</c:v>
                </c:pt>
                <c:pt idx="2" formatCode="General">
                  <c:v>2815.9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777-4009-AD62-D174DCC06BC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пшеница</c:v>
                </c:pt>
              </c:strCache>
            </c:strRef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5"/>
            <c:spPr>
              <a:solidFill>
                <a:schemeClr val="accent2">
                  <a:lumMod val="75000"/>
                </a:schemeClr>
              </a:solidFill>
              <a:ln w="9525">
                <a:solidFill>
                  <a:schemeClr val="accent2">
                    <a:lumMod val="50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6631234146634783E-2"/>
                  <c:y val="-4.0362447264454641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1712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E00-4851-AAE6-C670C257F8B8}"/>
                </c:ext>
              </c:extLst>
            </c:dLbl>
            <c:dLbl>
              <c:idx val="1"/>
              <c:layout>
                <c:manualLayout>
                  <c:x val="-4.7497164122984027E-2"/>
                  <c:y val="-5.1370387427487792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1636,1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777-4009-AD62-D174DCC06BC0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/>
                      <a:t>1830,7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E00-4851-AAE6-C670C257F8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Лист1!$C$3:$C$5</c:f>
              <c:numCache>
                <c:formatCode>General</c:formatCode>
                <c:ptCount val="3"/>
                <c:pt idx="0">
                  <c:v>1712</c:v>
                </c:pt>
                <c:pt idx="1">
                  <c:v>1636.1</c:v>
                </c:pt>
                <c:pt idx="2">
                  <c:v>1830.7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777-4009-AD62-D174DCC06BC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ячмень</c:v>
                </c:pt>
              </c:strCache>
            </c:strRef>
          </c:tx>
          <c:spPr>
            <a:ln w="28575" cap="rnd">
              <a:solidFill>
                <a:schemeClr val="accent3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5"/>
            <c:spPr>
              <a:solidFill>
                <a:schemeClr val="accent3">
                  <a:lumMod val="50000"/>
                </a:schemeClr>
              </a:solidFill>
              <a:ln w="9525">
                <a:solidFill>
                  <a:schemeClr val="accent3">
                    <a:lumMod val="50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8805563881890474E-2"/>
                  <c:y val="-4.3718237714448722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497,5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3D5-417B-A039-AE32D9767418}"/>
                </c:ext>
              </c:extLst>
            </c:dLbl>
            <c:dLbl>
              <c:idx val="1"/>
              <c:layout>
                <c:manualLayout>
                  <c:x val="-4.1325659661780485E-2"/>
                  <c:y val="-4.6895473980893797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497,1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777-4009-AD62-D174DCC06BC0}"/>
                </c:ext>
              </c:extLst>
            </c:dLbl>
            <c:dLbl>
              <c:idx val="2"/>
              <c:layout>
                <c:manualLayout>
                  <c:x val="-2.3748582061491996E-2"/>
                  <c:y val="-3.6693133876777077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584,4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Лист1!$D$3:$D$5</c:f>
              <c:numCache>
                <c:formatCode>General</c:formatCode>
                <c:ptCount val="3"/>
                <c:pt idx="0">
                  <c:v>497.5</c:v>
                </c:pt>
                <c:pt idx="1">
                  <c:v>497.1</c:v>
                </c:pt>
                <c:pt idx="2">
                  <c:v>584.4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777-4009-AD62-D174DCC06BC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овес</c:v>
                </c:pt>
              </c:strCache>
            </c:strRef>
          </c:tx>
          <c:spPr>
            <a:ln w="28575" cap="rnd">
              <a:solidFill>
                <a:schemeClr val="accent4">
                  <a:lumMod val="75000"/>
                </a:schemeClr>
              </a:solidFill>
              <a:round/>
            </a:ln>
            <a:effectLst/>
          </c:spPr>
          <c:marker>
            <c:symbol val="diamond"/>
            <c:size val="5"/>
            <c:spPr>
              <a:solidFill>
                <a:schemeClr val="accent4">
                  <a:lumMod val="75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065727001235229E-2"/>
                  <c:y val="2.1233872743114085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355,9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777-4009-AD62-D174DCC06BC0}"/>
                </c:ext>
              </c:extLst>
            </c:dLbl>
            <c:dLbl>
              <c:idx val="1"/>
              <c:layout>
                <c:manualLayout>
                  <c:x val="-3.5894261257495404E-2"/>
                  <c:y val="2.5148133563608146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358,2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777-4009-AD62-D174DCC06BC0}"/>
                </c:ext>
              </c:extLst>
            </c:dLbl>
            <c:dLbl>
              <c:idx val="2"/>
              <c:layout>
                <c:manualLayout>
                  <c:x val="-6.5550038588061323E-3"/>
                  <c:y val="-6.5276818428032799E-3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323,7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62B-4FA4-9865-AE11C162663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Лист1!$E$3:$E$5</c:f>
              <c:numCache>
                <c:formatCode>General</c:formatCode>
                <c:ptCount val="3"/>
                <c:pt idx="0">
                  <c:v>355.9</c:v>
                </c:pt>
                <c:pt idx="1">
                  <c:v>358.2</c:v>
                </c:pt>
                <c:pt idx="2">
                  <c:v>323.7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777-4009-AD62-D174DCC06BC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гречиха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x"/>
            <c:size val="4"/>
            <c:spPr>
              <a:solidFill>
                <a:schemeClr val="accent5">
                  <a:lumMod val="50000"/>
                </a:schemeClr>
              </a:solidFill>
              <a:ln w="9525">
                <a:solidFill>
                  <a:schemeClr val="accent5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3.1038304607145319E-2"/>
                  <c:y val="-2.5128863406785298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9,2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777-4009-AD62-D174DCC06BC0}"/>
                </c:ext>
              </c:extLst>
            </c:dLbl>
            <c:dLbl>
              <c:idx val="1"/>
              <c:layout>
                <c:manualLayout>
                  <c:x val="-2.4910281497783942E-2"/>
                  <c:y val="-2.8195233551199995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9,77</a:t>
                    </a:r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777-4009-AD62-D174DCC06BC0}"/>
                </c:ext>
              </c:extLst>
            </c:dLbl>
            <c:dLbl>
              <c:idx val="2"/>
              <c:layout>
                <c:manualLayout>
                  <c:x val="-1.2797905807701239E-2"/>
                  <c:y val="-3.8030176595770168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13,8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E00-4851-AAE6-C670C257F8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Лист1!$F$3:$F$5</c:f>
              <c:numCache>
                <c:formatCode>General</c:formatCode>
                <c:ptCount val="3"/>
                <c:pt idx="0">
                  <c:v>9.1999999999999993</c:v>
                </c:pt>
                <c:pt idx="1">
                  <c:v>9.77</c:v>
                </c:pt>
                <c:pt idx="2">
                  <c:v>13.8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777-4009-AD62-D174DCC06B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1138304"/>
        <c:axId val="199104704"/>
      </c:lineChart>
      <c:catAx>
        <c:axId val="191138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rnd" cmpd="sng" algn="ctr">
            <a:solidFill>
              <a:schemeClr val="tx1">
                <a:alpha val="30000"/>
              </a:schemeClr>
            </a:solidFill>
            <a:miter lim="800000"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199104704"/>
        <c:crosses val="autoZero"/>
        <c:auto val="1"/>
        <c:lblAlgn val="ctr"/>
        <c:lblOffset val="100"/>
        <c:noMultiLvlLbl val="0"/>
      </c:catAx>
      <c:valAx>
        <c:axId val="199104704"/>
        <c:scaling>
          <c:orientation val="minMax"/>
          <c:min val="0"/>
        </c:scaling>
        <c:delete val="0"/>
        <c:axPos val="l"/>
        <c:numFmt formatCode="0.0" sourceLinked="1"/>
        <c:majorTickMark val="none"/>
        <c:minorTickMark val="none"/>
        <c:tickLblPos val="nextTo"/>
        <c:spPr>
          <a:noFill/>
          <a:ln w="9525" cap="rnd">
            <a:solidFill>
              <a:schemeClr val="tx1">
                <a:alpha val="30000"/>
              </a:schemeClr>
            </a:solidFill>
            <a:miter lim="800000"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19113830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7822630456815703"/>
          <c:y val="0.22189426878916976"/>
          <c:w val="0.1576490376593854"/>
          <c:h val="0.77027876818161856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 baseline="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sz="800" b="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r>
              <a:rPr lang="ru-RU" sz="900" b="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Посевные площади сельскохозяйственных культур,   тыс. га</a:t>
            </a:r>
          </a:p>
          <a:p>
            <a:pPr>
              <a:defRPr sz="800" b="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ru-RU" sz="800" b="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c:rich>
      </c:tx>
      <c:layout>
        <c:manualLayout>
          <c:xMode val="edge"/>
          <c:yMode val="edge"/>
          <c:x val="0.13492398573874326"/>
          <c:y val="1.9040134852624916E-3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1.2775479641194274E-2"/>
          <c:y val="0.28955042126448333"/>
          <c:w val="0.65969273705928244"/>
          <c:h val="0.710449578735516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пшеница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r>
                      <a:rPr lang="en-US" sz="800"/>
                      <a:t>591,2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176-45DC-A974-25542FC5F6FF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sz="800"/>
                      <a:t>580,8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176-45DC-A974-25542FC5F6FF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sz="800"/>
                      <a:t>593,2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176-45DC-A974-25542FC5F6F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591.20000000000005</c:v>
                </c:pt>
                <c:pt idx="1">
                  <c:v>580.79999999999995</c:v>
                </c:pt>
                <c:pt idx="2">
                  <c:v>593.20000000000005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9CB-44CC-A1C4-A5D3795148BD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ячмень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r>
                      <a:rPr lang="en-US" sz="700"/>
                      <a:t>157,1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176-45DC-A974-25542FC5F6FF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sz="700"/>
                      <a:t>165,1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176-45DC-A974-25542FC5F6FF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sz="700"/>
                      <a:t>174,0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176-45DC-A974-25542FC5F6F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Лист1!$C$2:$C$5</c:f>
              <c:numCache>
                <c:formatCode>General</c:formatCode>
                <c:ptCount val="4"/>
                <c:pt idx="0">
                  <c:v>157.1</c:v>
                </c:pt>
                <c:pt idx="1">
                  <c:v>165.1</c:v>
                </c:pt>
                <c:pt idx="2">
                  <c:v>174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9CB-44CC-A1C4-A5D3795148BD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овес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1.1118586731323729E-2"/>
                  <c:y val="-9.9883717559275469E-17"/>
                </c:manualLayout>
              </c:layout>
              <c:tx>
                <c:rich>
                  <a:bodyPr/>
                  <a:lstStyle/>
                  <a:p>
                    <a:r>
                      <a:rPr lang="en-US" sz="700"/>
                      <a:t>138,3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8C2-49EC-AF27-63E371C4CB51}"/>
                </c:ext>
              </c:extLst>
            </c:dLbl>
            <c:dLbl>
              <c:idx val="1"/>
              <c:layout>
                <c:manualLayout>
                  <c:x val="1.1118586731323678E-2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sz="700"/>
                      <a:t>134,3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8C2-49EC-AF27-63E371C4CB51}"/>
                </c:ext>
              </c:extLst>
            </c:dLbl>
            <c:dLbl>
              <c:idx val="2"/>
              <c:layout>
                <c:manualLayout>
                  <c:x val="1.6677880096985592E-2"/>
                  <c:y val="-1.0896531428127822E-2"/>
                </c:manualLayout>
              </c:layout>
              <c:tx>
                <c:rich>
                  <a:bodyPr/>
                  <a:lstStyle/>
                  <a:p>
                    <a:r>
                      <a:rPr lang="en-US" sz="700"/>
                      <a:t>128,2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8C2-49EC-AF27-63E371C4CB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  <c:pt idx="0">
                  <c:v>138.30000000000001</c:v>
                </c:pt>
                <c:pt idx="1">
                  <c:v>134.30000000000001</c:v>
                </c:pt>
                <c:pt idx="2">
                  <c:v>128.19999999999999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9CB-44CC-A1C4-A5D3795148BD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гречиха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r>
                      <a:rPr lang="en-US" sz="700"/>
                      <a:t>8,5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176-45DC-A974-25542FC5F6FF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sz="700"/>
                      <a:t>10,3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176-45DC-A974-25542FC5F6FF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sz="700"/>
                      <a:t>14,7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176-45DC-A974-25542FC5F6F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Лист1!$E$2:$E$5</c:f>
              <c:numCache>
                <c:formatCode>General</c:formatCode>
                <c:ptCount val="4"/>
                <c:pt idx="0">
                  <c:v>8.5</c:v>
                </c:pt>
                <c:pt idx="1">
                  <c:v>10.3</c:v>
                </c:pt>
                <c:pt idx="2">
                  <c:v>14.7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9CB-44CC-A1C4-A5D3795148B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1"/>
        <c:overlap val="-9"/>
        <c:axId val="220228096"/>
        <c:axId val="220095616"/>
      </c:barChart>
      <c:catAx>
        <c:axId val="2202280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220095616"/>
        <c:crosses val="autoZero"/>
        <c:auto val="1"/>
        <c:lblAlgn val="ctr"/>
        <c:lblOffset val="100"/>
        <c:noMultiLvlLbl val="0"/>
      </c:catAx>
      <c:valAx>
        <c:axId val="220095616"/>
        <c:scaling>
          <c:orientation val="minMax"/>
          <c:max val="700"/>
        </c:scaling>
        <c:delete val="1"/>
        <c:axPos val="l"/>
        <c:numFmt formatCode="General" sourceLinked="1"/>
        <c:majorTickMark val="none"/>
        <c:minorTickMark val="none"/>
        <c:tickLblPos val="nextTo"/>
        <c:crossAx val="22022809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988900741353975"/>
          <c:y val="0.4607010776812307"/>
          <c:w val="0.31467153741337067"/>
          <c:h val="0.40570244240419195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>
                <a:solidFill>
                  <a:schemeClr val="tx1"/>
                </a:solidFill>
              </a:defRPr>
            </a:pPr>
            <a:r>
              <a:rPr lang="ru-RU" sz="1000" b="0" i="1" dirty="0">
                <a:solidFill>
                  <a:schemeClr val="tx1"/>
                </a:solidFill>
              </a:rPr>
              <a:t>Валовой сбор зернобобовых, тыс. тонн</a:t>
            </a:r>
          </a:p>
        </c:rich>
      </c:tx>
      <c:layout>
        <c:manualLayout>
          <c:xMode val="edge"/>
          <c:yMode val="edge"/>
          <c:x val="0.16684743914815858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2049607518135673"/>
          <c:y val="0.45721092684196618"/>
          <c:w val="0.83550816438011055"/>
          <c:h val="0.3844512889537186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зернобобовых, тыс.тонн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Pt>
            <c:idx val="0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1ADC-4154-A741-36150EB66955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1ADC-4154-A741-36150EB66955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1ADC-4154-A741-36150EB66955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r>
                      <a:rPr lang="en-US"/>
                      <a:t>40,0</a:t>
                    </a:r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ADC-4154-A741-36150EB66955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/>
                      <a:t>39,6</a:t>
                    </a:r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ADC-4154-A741-36150EB66955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/>
                      <a:t>55,5</a:t>
                    </a:r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ADC-4154-A741-36150EB6695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Лист1!$A$5:$A$7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Лист1!$B$5:$B$7</c:f>
              <c:numCache>
                <c:formatCode>General</c:formatCode>
                <c:ptCount val="3"/>
                <c:pt idx="0">
                  <c:v>40</c:v>
                </c:pt>
                <c:pt idx="1">
                  <c:v>39.6</c:v>
                </c:pt>
                <c:pt idx="2">
                  <c:v>55.5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371-41FB-BECE-289B7DACBB8F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Лист1!$A$5:$A$7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Лист1!$C$5:$C$7</c:f>
            </c:numRef>
          </c:val>
          <c:smooth val="0"/>
          <c:extLst>
            <c:ext xmlns:c16="http://schemas.microsoft.com/office/drawing/2014/chart" uri="{C3380CC4-5D6E-409C-BE32-E72D297353CC}">
              <c16:uniqueId val="{00000004-3244-40BD-BD98-CA818C0A9D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9814656"/>
        <c:axId val="197613184"/>
      </c:lineChart>
      <c:catAx>
        <c:axId val="199814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97613184"/>
        <c:crosses val="autoZero"/>
        <c:auto val="1"/>
        <c:lblAlgn val="ctr"/>
        <c:lblOffset val="100"/>
        <c:noMultiLvlLbl val="0"/>
      </c:catAx>
      <c:valAx>
        <c:axId val="197613184"/>
        <c:scaling>
          <c:orientation val="minMax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9981465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i="1" dirty="0">
                <a:solidFill>
                  <a:schemeClr val="tx1"/>
                </a:solidFill>
              </a:rPr>
              <a:t>Валовой сбор рапса, тыс. тонн</a:t>
            </a:r>
          </a:p>
        </c:rich>
      </c:tx>
      <c:layout>
        <c:manualLayout>
          <c:xMode val="edge"/>
          <c:yMode val="edge"/>
          <c:x val="0.20226546284541788"/>
          <c:y val="8.3009113028018847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1088935204443419"/>
          <c:y val="0.3148705036222641"/>
          <c:w val="0.84304062463402607"/>
          <c:h val="0.48095908746203875"/>
        </c:manualLayout>
      </c:layout>
      <c:lineChart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рапса, тыс.тонн</c:v>
                </c:pt>
              </c:strCache>
            </c:strRef>
          </c:tx>
          <c:spPr>
            <a:ln cap="flat">
              <a:solidFill>
                <a:srgbClr val="00B050"/>
              </a:solidFill>
              <a:miter lim="800000"/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1"/>
              <c:layout>
                <c:manualLayout>
                  <c:x val="-7.5729747148041524E-2"/>
                  <c:y val="-0.1361931105340961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8CD-40AC-A86B-4D1B6EE969D6}"/>
                </c:ext>
              </c:extLst>
            </c:dLbl>
            <c:dLbl>
              <c:idx val="2"/>
              <c:layout>
                <c:manualLayout>
                  <c:x val="-2.4977868816088954E-2"/>
                  <c:y val="7.462423160123997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8CD-40AC-A86B-4D1B6EE969D6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270</c:v>
                </c:pt>
                <c:pt idx="1">
                  <c:v>309.10000000000002</c:v>
                </c:pt>
                <c:pt idx="2">
                  <c:v>427.6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041-4D50-BC09-32651CAF3D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4207360"/>
        <c:axId val="199100672"/>
      </c:lineChart>
      <c:dateAx>
        <c:axId val="2242073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9100672"/>
        <c:crosses val="autoZero"/>
        <c:auto val="0"/>
        <c:lblOffset val="100"/>
        <c:baseTimeUnit val="days"/>
      </c:dateAx>
      <c:valAx>
        <c:axId val="199100672"/>
        <c:scaling>
          <c:orientation val="minMax"/>
          <c:min val="250"/>
        </c:scaling>
        <c:delete val="0"/>
        <c:axPos val="l"/>
        <c:majorGridlines>
          <c:spPr>
            <a:ln>
              <a:noFill/>
            </a:ln>
          </c:spPr>
        </c:majorGridlines>
        <c:minorGridlines>
          <c:spPr>
            <a:ln>
              <a:noFill/>
            </a:ln>
          </c:spPr>
        </c:minorGridlines>
        <c:numFmt formatCode="General" sourceLinked="1"/>
        <c:majorTickMark val="out"/>
        <c:minorTickMark val="out"/>
        <c:tickLblPos val="nextTo"/>
        <c:spPr>
          <a:ln cap="rnd">
            <a:miter lim="800000"/>
          </a:ln>
        </c:spPr>
        <c:crossAx val="224207360"/>
        <c:crosses val="autoZero"/>
        <c:crossBetween val="between"/>
        <c:majorUnit val="100"/>
        <c:minorUnit val="50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 b="0" i="1"/>
            </a:pPr>
            <a:r>
              <a:rPr lang="ru-RU" b="0" i="1"/>
              <a:t>Валовой сбор сои, тыс. тонн</a:t>
            </a:r>
          </a:p>
        </c:rich>
      </c:tx>
      <c:layout>
        <c:manualLayout>
          <c:xMode val="edge"/>
          <c:yMode val="edge"/>
          <c:x val="0.19783842835716803"/>
          <c:y val="5.5187558030224244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192446284164286"/>
          <c:y val="0.34278584819741503"/>
          <c:w val="0.84875650466140995"/>
          <c:h val="0.470601785247322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сои, тыс. тонн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ymbol val="diamond"/>
            <c:size val="6"/>
            <c:spPr>
              <a:solidFill>
                <a:srgbClr val="002060"/>
              </a:solidFill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4.8</c:v>
                </c:pt>
                <c:pt idx="1">
                  <c:v>6.9</c:v>
                </c:pt>
                <c:pt idx="2">
                  <c:v>3.9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F79-4ABD-9CF8-C6CCD54A46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4129024"/>
        <c:axId val="199102400"/>
      </c:lineChart>
      <c:catAx>
        <c:axId val="2241290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9102400"/>
        <c:crosses val="autoZero"/>
        <c:auto val="1"/>
        <c:lblAlgn val="ctr"/>
        <c:lblOffset val="100"/>
        <c:noMultiLvlLbl val="0"/>
      </c:catAx>
      <c:valAx>
        <c:axId val="199102400"/>
        <c:scaling>
          <c:orientation val="minMax"/>
          <c:min val="3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224129024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b="0" i="1" dirty="0"/>
              <a:t>Валовый сбор гороха, тыс. тонн</a:t>
            </a:r>
          </a:p>
        </c:rich>
      </c:tx>
      <c:overlay val="0"/>
    </c:title>
    <c:autoTitleDeleted val="0"/>
    <c:plotArea>
      <c:layout>
        <c:manualLayout>
          <c:layoutTarget val="inner"/>
          <c:xMode val="edge"/>
          <c:yMode val="edge"/>
          <c:x val="8.4786799777863367E-2"/>
          <c:y val="0.40820339054877025"/>
          <c:w val="0.86196219593317269"/>
          <c:h val="0.403298201254019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зернобобовых, тыс.тонн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Лист1!$A$5:$A$7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Лист1!$B$5:$B$7</c:f>
            </c:numRef>
          </c:val>
          <c:smooth val="0"/>
          <c:extLst>
            <c:ext xmlns:c16="http://schemas.microsoft.com/office/drawing/2014/chart" uri="{C3380CC4-5D6E-409C-BE32-E72D297353CC}">
              <c16:uniqueId val="{00000003-B371-41FB-BECE-289B7DACBB8F}"/>
            </c:ext>
          </c:extLst>
        </c:ser>
        <c:ser>
          <c:idx val="5"/>
          <c:order val="1"/>
          <c:tx>
            <c:strRef>
              <c:f>Лист1!$C$1</c:f>
              <c:strCache>
                <c:ptCount val="1"/>
                <c:pt idx="0">
                  <c:v>Горох, тыс. тонн</c:v>
                </c:pt>
              </c:strCache>
            </c:strRef>
          </c:tx>
          <c:spPr>
            <a:ln>
              <a:solidFill>
                <a:schemeClr val="accent5"/>
              </a:solidFill>
            </a:ln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accent5"/>
                </a:solidFill>
              </a:ln>
            </c:spPr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04D3-46E8-ABD9-A0512CB62F4E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Лист1!$A$5:$A$7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Лист1!$C$5:$C$7</c:f>
              <c:numCache>
                <c:formatCode>General</c:formatCode>
                <c:ptCount val="3"/>
                <c:pt idx="0">
                  <c:v>39.9</c:v>
                </c:pt>
                <c:pt idx="1">
                  <c:v>39.6</c:v>
                </c:pt>
                <c:pt idx="2">
                  <c:v>55.5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3-B371-41FB-BECE-289B7DACBB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4022528"/>
        <c:axId val="220097920"/>
      </c:lineChart>
      <c:catAx>
        <c:axId val="2240225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0097920"/>
        <c:crosses val="autoZero"/>
        <c:auto val="1"/>
        <c:lblAlgn val="ctr"/>
        <c:lblOffset val="100"/>
        <c:noMultiLvlLbl val="0"/>
      </c:catAx>
      <c:valAx>
        <c:axId val="220097920"/>
        <c:scaling>
          <c:orientation val="minMax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402252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b="0">
                <a:solidFill>
                  <a:schemeClr val="tx1">
                    <a:lumMod val="65000"/>
                    <a:lumOff val="35000"/>
                  </a:schemeClr>
                </a:solidFill>
              </a:defRPr>
            </a:pPr>
            <a:r>
              <a:rPr lang="ru-RU" sz="900" b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Посевные площадь сельскохозяйственных культур, тыс. га</a:t>
            </a:r>
          </a:p>
        </c:rich>
      </c:tx>
      <c:layout>
        <c:manualLayout>
          <c:xMode val="edge"/>
          <c:yMode val="edge"/>
          <c:x val="0.17477159123788344"/>
          <c:y val="5.1229080596658684E-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17162561370824447"/>
          <c:y val="0.30789068295436933"/>
          <c:w val="0.65393340160124225"/>
          <c:h val="0.6326778919434412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горох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7278613792596778E-2"/>
                  <c:y val="-9.3912217207902928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551-46FB-869C-34B675A91E8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16.100000000000001</c:v>
                </c:pt>
                <c:pt idx="1">
                  <c:v>19</c:v>
                </c:pt>
                <c:pt idx="2">
                  <c:v>24.5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51-46FB-869C-34B675A91E8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рапс</c:v>
                </c:pt>
              </c:strCache>
            </c:strRef>
          </c:tx>
          <c:spPr>
            <a:solidFill>
              <a:schemeClr val="accent3">
                <a:alpha val="91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 formatCode="0.0">
                  <c:v>138.9</c:v>
                </c:pt>
                <c:pt idx="1">
                  <c:v>179.9</c:v>
                </c:pt>
                <c:pt idx="2">
                  <c:v>231.6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51-46FB-869C-34B675A91E8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соя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  <c:pt idx="0">
                  <c:v>5.2</c:v>
                </c:pt>
                <c:pt idx="1">
                  <c:v>8.5</c:v>
                </c:pt>
                <c:pt idx="2">
                  <c:v>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51-46FB-869C-34B675A91E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4"/>
        <c:overlap val="13"/>
        <c:axId val="224131072"/>
        <c:axId val="220100224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Лист1!$E$1</c15:sqref>
                        </c15:formulaRef>
                      </c:ext>
                    </c:extLst>
                    <c:strCache>
                      <c:ptCount val="1"/>
                      <c:pt idx="0">
                        <c:v>Столбец1</c:v>
                      </c:pt>
                    </c:strCache>
                  </c:strRef>
                </c:tx>
                <c:spPr>
                  <a:solidFill>
                    <a:schemeClr val="accent4"/>
                  </a:solidFill>
                  <a:ln>
                    <a:noFill/>
                  </a:ln>
                  <a:effectLst/>
                </c:spPr>
                <c:invertIfNegative val="0"/>
                <c:dLbls>
                  <c:spPr>
                    <a:noFill/>
                    <a:ln>
                      <a:noFill/>
                    </a:ln>
                    <a:effectLst/>
                  </c:spPr>
                  <c:txPr>
                    <a:bodyPr rot="-5400000" spcFirstLastPara="1" vertOverflow="ellipsis" wrap="square" lIns="38100" tIns="19050" rIns="38100" bIns="19050" anchor="ctr" anchorCtr="1">
                      <a:spAutoFit/>
                    </a:bodyPr>
                    <a:lstStyle/>
                    <a:p>
                      <a:pPr>
                        <a:defRPr sz="600" b="0" i="0" u="none" strike="noStrike" kern="120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endParaRPr lang="ru-RU"/>
                    </a:p>
                  </c:txPr>
                  <c:showLegendKey val="0"/>
                  <c:showVal val="1"/>
                  <c:showCatName val="0"/>
                  <c:showSerName val="0"/>
                  <c:showPercent val="0"/>
                  <c:showBubbleSize val="0"/>
                  <c:showLeaderLines val="0"/>
                  <c:extLst>
                    <c:ext uri="{CE6537A1-D6FC-4f65-9D91-7224C49458BB}">
                      <c15:showLeaderLines val="1"/>
                      <c15:leaderLines>
                        <c:spPr>
                          <a:ln w="9525" cap="flat" cmpd="sng" algn="ctr">
                            <a:solidFill>
                              <a:schemeClr val="tx1">
                                <a:lumMod val="35000"/>
                                <a:lumOff val="65000"/>
                              </a:schemeClr>
                            </a:solidFill>
                            <a:round/>
                          </a:ln>
                          <a:effectLst/>
                        </c:spPr>
                      </c15:leaderLines>
                    </c:ext>
                  </c:extLst>
                </c:dLbls>
                <c:cat>
                  <c:numRef>
                    <c:extLst>
                      <c:ext uri="{02D57815-91ED-43cb-92C2-25804820EDAC}">
                        <c15:formulaRef>
                          <c15:sqref>Лист1!$A$2:$A$4</c15:sqref>
                        </c15:formulaRef>
                      </c:ext>
                    </c:extLst>
                    <c:numCache>
                      <c:formatCode>General</c:formatCode>
                      <c:ptCount val="3"/>
                      <c:pt idx="0">
                        <c:v>2020</c:v>
                      </c:pt>
                      <c:pt idx="1">
                        <c:v>2021</c:v>
                      </c:pt>
                      <c:pt idx="2">
                        <c:v>2022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Лист1!$E$2:$E$5</c15:sqref>
                        </c15:formulaRef>
                      </c:ext>
                    </c:extLst>
                    <c:numCache>
                      <c:formatCode>General</c:formatCode>
                      <c:ptCount val="4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551-46FB-869C-34B675A91E81}"/>
                  </c:ext>
                </c:extLst>
              </c15:ser>
            </c15:filteredBarSeries>
          </c:ext>
        </c:extLst>
      </c:barChart>
      <c:catAx>
        <c:axId val="2241310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0100224"/>
        <c:crosses val="autoZero"/>
        <c:auto val="1"/>
        <c:lblAlgn val="ctr"/>
        <c:lblOffset val="100"/>
        <c:noMultiLvlLbl val="0"/>
      </c:catAx>
      <c:valAx>
        <c:axId val="220100224"/>
        <c:scaling>
          <c:orientation val="minMax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24131072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r"/>
      <c:layout>
        <c:manualLayout>
          <c:xMode val="edge"/>
          <c:yMode val="edge"/>
          <c:x val="0.71444619094999728"/>
          <c:y val="0.26859809500540033"/>
          <c:w val="0.26859537114553134"/>
          <c:h val="0.4108251853291961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 sz="800"/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7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0621173737663825"/>
          <c:y val="0.36650064143215699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зерновых и зернобобовых культур, ц/га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Pt>
            <c:idx val="0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D1B9-4C04-9876-D67A31B0E92D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D1B9-4C04-9876-D67A31B0E92D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D1B9-4C04-9876-D67A31B0E92D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28.8</c:v>
                </c:pt>
                <c:pt idx="1">
                  <c:v>28.4</c:v>
                </c:pt>
                <c:pt idx="2">
                  <c:v>30.4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1B9-4C04-9876-D67A31B0E92D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>
            <c:ext xmlns:c16="http://schemas.microsoft.com/office/drawing/2014/chart" uri="{C3380CC4-5D6E-409C-BE32-E72D297353CC}">
              <c16:uniqueId val="{00000004-D1B9-4C04-9876-D67A31B0E9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8730880"/>
        <c:axId val="228260032"/>
      </c:lineChart>
      <c:catAx>
        <c:axId val="2287308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260032"/>
        <c:crosses val="autoZero"/>
        <c:auto val="1"/>
        <c:lblAlgn val="ctr"/>
        <c:lblOffset val="100"/>
        <c:noMultiLvlLbl val="0"/>
      </c:catAx>
      <c:valAx>
        <c:axId val="228260032"/>
        <c:scaling>
          <c:orientation val="minMax"/>
          <c:max val="4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730880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20931353821547755"/>
          <c:y val="0.1519967309589472"/>
        </c:manualLayout>
      </c:layout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0621173737663825"/>
          <c:y val="0.36650064143215699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пшеницы, ц/га</c:v>
                </c:pt>
              </c:strCache>
            </c:strRef>
          </c:tx>
          <c:spPr>
            <a:ln w="25400" cap="flat" cmpd="sng" algn="ctr">
              <a:solidFill>
                <a:schemeClr val="accent3"/>
              </a:solidFill>
              <a:prstDash val="solid"/>
            </a:ln>
            <a:effectLst/>
          </c:spPr>
          <c:marker>
            <c:spPr>
              <a:solidFill>
                <a:srgbClr val="92D050"/>
              </a:solidFill>
              <a:ln w="25400" cap="flat" cmpd="sng" algn="ctr">
                <a:solidFill>
                  <a:schemeClr val="accent3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6BD7-40D0-BAF5-2A16504876F8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6BD7-40D0-BAF5-2A16504876F8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6BD7-40D0-BAF5-2A16504876F8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29.2</c:v>
                </c:pt>
                <c:pt idx="1">
                  <c:v>28.8</c:v>
                </c:pt>
                <c:pt idx="2">
                  <c:v>31.4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BD7-40D0-BAF5-2A16504876F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>
            <c:ext xmlns:c16="http://schemas.microsoft.com/office/drawing/2014/chart" uri="{C3380CC4-5D6E-409C-BE32-E72D297353CC}">
              <c16:uniqueId val="{00000004-6BD7-40D0-BAF5-2A16504876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8731392"/>
        <c:axId val="228868096"/>
      </c:lineChart>
      <c:catAx>
        <c:axId val="2287313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868096"/>
        <c:crosses val="autoZero"/>
        <c:auto val="1"/>
        <c:lblAlgn val="ctr"/>
        <c:lblOffset val="100"/>
        <c:noMultiLvlLbl val="0"/>
      </c:catAx>
      <c:valAx>
        <c:axId val="228868096"/>
        <c:scaling>
          <c:orientation val="minMax"/>
          <c:max val="4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731392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2025417940112812"/>
          <c:y val="0.11942600289631566"/>
        </c:manualLayout>
      </c:layout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11044760708987"/>
          <c:y val="0.33393032086868946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ячменя, ц/га</c:v>
                </c:pt>
              </c:strCache>
            </c:strRef>
          </c:tx>
          <c:spPr>
            <a:ln w="25400" cap="flat" cmpd="sng" algn="ctr">
              <a:solidFill>
                <a:schemeClr val="accent5"/>
              </a:solidFill>
              <a:prstDash val="solid"/>
            </a:ln>
            <a:effectLst/>
          </c:spPr>
          <c:marker>
            <c:spPr>
              <a:solidFill>
                <a:srgbClr val="00B0F0"/>
              </a:solidFill>
              <a:ln w="25400" cap="flat" cmpd="sng" algn="ctr">
                <a:solidFill>
                  <a:schemeClr val="accent5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42A5-4A52-9574-42344DFC4779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42A5-4A52-9574-42344DFC4779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42A5-4A52-9574-42344DFC4779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31.9</c:v>
                </c:pt>
                <c:pt idx="1">
                  <c:v>30.2</c:v>
                </c:pt>
                <c:pt idx="2">
                  <c:v>33.6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2A5-4A52-9574-42344DFC477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>
            <c:ext xmlns:c16="http://schemas.microsoft.com/office/drawing/2014/chart" uri="{C3380CC4-5D6E-409C-BE32-E72D297353CC}">
              <c16:uniqueId val="{00000004-42A5-4A52-9574-42344DFC47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9071872"/>
        <c:axId val="228869824"/>
      </c:lineChart>
      <c:catAx>
        <c:axId val="2290718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869824"/>
        <c:crosses val="autoZero"/>
        <c:auto val="1"/>
        <c:lblAlgn val="ctr"/>
        <c:lblOffset val="100"/>
        <c:noMultiLvlLbl val="0"/>
      </c:catAx>
      <c:valAx>
        <c:axId val="228869824"/>
        <c:scaling>
          <c:orientation val="minMax"/>
          <c:max val="4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9071872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09731833115444"/>
          <c:y val="0.36650102758356673"/>
          <c:w val="0.83550816438011055"/>
          <c:h val="0.3792035219923032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овса, ц/га</c:v>
                </c:pt>
              </c:strCache>
            </c:strRef>
          </c:tx>
          <c:spPr>
            <a:ln w="25400" cap="flat" cmpd="sng" algn="ctr">
              <a:solidFill>
                <a:schemeClr val="accent4"/>
              </a:solidFill>
              <a:prstDash val="solid"/>
            </a:ln>
            <a:effectLst/>
          </c:spPr>
          <c:marker>
            <c:spPr>
              <a:solidFill>
                <a:srgbClr val="7030A0"/>
              </a:solidFill>
              <a:ln w="25400" cap="flat" cmpd="sng" algn="ctr">
                <a:solidFill>
                  <a:schemeClr val="accent4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9459-455F-A0C2-A1EA91DABE84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9459-455F-A0C2-A1EA91DABE84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9459-455F-A0C2-A1EA91DABE84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26.2</c:v>
                </c:pt>
                <c:pt idx="1">
                  <c:v>26.7</c:v>
                </c:pt>
                <c:pt idx="2">
                  <c:v>25.9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459-455F-A0C2-A1EA91DABE8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>
            <c:ext xmlns:c16="http://schemas.microsoft.com/office/drawing/2014/chart" uri="{C3380CC4-5D6E-409C-BE32-E72D297353CC}">
              <c16:uniqueId val="{00000004-9459-455F-A0C2-A1EA91DABE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9072384"/>
        <c:axId val="228871552"/>
      </c:lineChart>
      <c:catAx>
        <c:axId val="2290723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871552"/>
        <c:crosses val="autoZero"/>
        <c:auto val="1"/>
        <c:lblAlgn val="ctr"/>
        <c:lblOffset val="100"/>
        <c:noMultiLvlLbl val="0"/>
      </c:catAx>
      <c:valAx>
        <c:axId val="228871552"/>
        <c:scaling>
          <c:orientation val="minMax"/>
          <c:max val="40"/>
          <c:min val="15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9072384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09731833115444"/>
          <c:y val="0.36650102758356673"/>
          <c:w val="0.83550816438011055"/>
          <c:h val="0.3792035219923032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гречихи, ц/га</c:v>
                </c:pt>
              </c:strCache>
            </c:strRef>
          </c:tx>
          <c:spPr>
            <a:ln w="25400" cap="flat" cmpd="sng" algn="ctr">
              <a:solidFill>
                <a:schemeClr val="accent6"/>
              </a:solidFill>
              <a:prstDash val="solid"/>
            </a:ln>
            <a:effectLst/>
          </c:spPr>
          <c:marker>
            <c:spPr>
              <a:solidFill>
                <a:srgbClr val="FFC000"/>
              </a:solidFill>
              <a:ln w="25400" cap="flat" cmpd="sng" algn="ctr">
                <a:solidFill>
                  <a:schemeClr val="accent6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1D6E-42D3-92B3-6752561966C9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1D6E-42D3-92B3-6752561966C9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1D6E-42D3-92B3-6752561966C9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10.8</c:v>
                </c:pt>
                <c:pt idx="1">
                  <c:v>9.5</c:v>
                </c:pt>
                <c:pt idx="2">
                  <c:v>9.9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D6E-42D3-92B3-6752561966C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>
            <c:ext xmlns:c16="http://schemas.microsoft.com/office/drawing/2014/chart" uri="{C3380CC4-5D6E-409C-BE32-E72D297353CC}">
              <c16:uniqueId val="{00000004-1D6E-42D3-92B3-6752561966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9161472"/>
        <c:axId val="228873280"/>
      </c:lineChart>
      <c:catAx>
        <c:axId val="2291614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8873280"/>
        <c:crosses val="autoZero"/>
        <c:auto val="1"/>
        <c:lblAlgn val="ctr"/>
        <c:lblOffset val="100"/>
        <c:noMultiLvlLbl val="0"/>
      </c:catAx>
      <c:valAx>
        <c:axId val="228873280"/>
        <c:scaling>
          <c:orientation val="minMax"/>
          <c:max val="15"/>
          <c:min val="5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29161472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6602390658563815E-2"/>
          <c:y val="4.9094373390410985E-2"/>
          <c:w val="0.68843578467161848"/>
          <c:h val="0.891700204108764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гороха, ц/га</c:v>
                </c:pt>
              </c:strCache>
            </c:strRef>
          </c:tx>
          <c:spPr>
            <a:ln>
              <a:solidFill>
                <a:schemeClr val="accent5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accent5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7.5246845736983106E-2"/>
                  <c:y val="-4.986159892777157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926-49D5-8B60-AF726CF553F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25.2</c:v>
                </c:pt>
                <c:pt idx="1">
                  <c:v>20.8</c:v>
                </c:pt>
                <c:pt idx="2">
                  <c:v>23.2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F7B-4430-B03B-A3A071350CDF}"/>
            </c:ext>
          </c:extLst>
        </c:ser>
        <c:ser>
          <c:idx val="2"/>
          <c:order val="1"/>
          <c:tx>
            <c:strRef>
              <c:f>Лист1!$D$1</c:f>
              <c:strCache>
                <c:ptCount val="1"/>
                <c:pt idx="0">
                  <c:v>Урожайность рапса, ц/га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triangle"/>
            <c:size val="6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0"/>
              <c:layout>
                <c:manualLayout>
                  <c:x val="-7.7845672002773578E-2"/>
                  <c:y val="-5.096868346251386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926-49D5-8B60-AF726CF553F3}"/>
                </c:ext>
              </c:extLst>
            </c:dLbl>
            <c:dLbl>
              <c:idx val="1"/>
              <c:layout>
                <c:manualLayout>
                  <c:x val="-3.3091685857239428E-3"/>
                  <c:y val="6.3013887243595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3F4-4FCF-94E7-2176991188C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Лист1!$D$3:$D$5</c:f>
              <c:numCache>
                <c:formatCode>General</c:formatCode>
                <c:ptCount val="3"/>
                <c:pt idx="0">
                  <c:v>19.600000000000001</c:v>
                </c:pt>
                <c:pt idx="1">
                  <c:v>17.3</c:v>
                </c:pt>
                <c:pt idx="2">
                  <c:v>18.899999999999999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926-49D5-8B60-AF726CF553F3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Урожайность сои, ц/га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ymbol val="square"/>
            <c:size val="7"/>
            <c:spPr>
              <a:solidFill>
                <a:schemeClr val="accent5">
                  <a:lumMod val="50000"/>
                </a:schemeClr>
              </a:solidFill>
              <a:ln>
                <a:solidFill>
                  <a:srgbClr val="002060"/>
                </a:solidFill>
              </a:ln>
            </c:spPr>
          </c:marker>
          <c:dPt>
            <c:idx val="0"/>
            <c:marker>
              <c:symbol val="squar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0-4B4E-4FDF-9F6E-0E3B9C62F56C}"/>
              </c:ext>
            </c:extLst>
          </c:dPt>
          <c:dPt>
            <c:idx val="1"/>
            <c:marker>
              <c:symbol val="squar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1-4B4E-4FDF-9F6E-0E3B9C62F56C}"/>
              </c:ext>
            </c:extLst>
          </c:dPt>
          <c:dPt>
            <c:idx val="2"/>
            <c:marker>
              <c:symbol val="square"/>
              <c:size val="5"/>
            </c:marker>
            <c:bubble3D val="0"/>
            <c:extLst>
              <c:ext xmlns:c16="http://schemas.microsoft.com/office/drawing/2014/chart" uri="{C3380CC4-5D6E-409C-BE32-E72D297353CC}">
                <c16:uniqueId val="{00000002-4B4E-4FDF-9F6E-0E3B9C62F56C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Лист1!$C$3:$C$5</c:f>
              <c:numCache>
                <c:formatCode>General</c:formatCode>
                <c:ptCount val="3"/>
                <c:pt idx="0">
                  <c:v>9.6</c:v>
                </c:pt>
                <c:pt idx="1">
                  <c:v>8.1</c:v>
                </c:pt>
                <c:pt idx="2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F7B-4430-B03B-A3A071350C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25064448"/>
        <c:axId val="228254848"/>
      </c:lineChart>
      <c:catAx>
        <c:axId val="22506444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="0"/>
            </a:pPr>
            <a:endParaRPr lang="ru-RU"/>
          </a:p>
        </c:txPr>
        <c:crossAx val="228254848"/>
        <c:crosses val="autoZero"/>
        <c:auto val="1"/>
        <c:lblAlgn val="ctr"/>
        <c:lblOffset val="100"/>
        <c:noMultiLvlLbl val="0"/>
      </c:catAx>
      <c:valAx>
        <c:axId val="228254848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="0"/>
            </a:pPr>
            <a:endParaRPr lang="ru-RU"/>
          </a:p>
        </c:txPr>
        <c:crossAx val="225064448"/>
        <c:crosses val="autoZero"/>
        <c:crossBetween val="between"/>
      </c:valAx>
      <c:spPr>
        <a:noFill/>
      </c:spPr>
    </c:plotArea>
    <c:legend>
      <c:legendPos val="r"/>
      <c:layout>
        <c:manualLayout>
          <c:xMode val="edge"/>
          <c:yMode val="edge"/>
          <c:x val="0.72041981102823427"/>
          <c:y val="0.18954527665639387"/>
          <c:w val="0.27844829697677487"/>
          <c:h val="0.68028763110578827"/>
        </c:manualLayout>
      </c:layout>
      <c:overlay val="1"/>
      <c:txPr>
        <a:bodyPr/>
        <a:lstStyle/>
        <a:p>
          <a:pPr>
            <a:defRPr sz="900" b="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2966241471609511E-2"/>
          <c:y val="5.8880454383885152E-2"/>
          <c:w val="0.7034298040303778"/>
          <c:h val="0.8822390912322296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Сбор картофеля, тыс. тонн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solidFill>
                  <a:srgbClr val="7E007E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618.29999999999995</c:v>
                </c:pt>
                <c:pt idx="1">
                  <c:v>496.2</c:v>
                </c:pt>
                <c:pt idx="2">
                  <c:v>514.79999999999995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CB4-4787-B796-8854561007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35681280"/>
        <c:axId val="190269696"/>
      </c:lineChart>
      <c:catAx>
        <c:axId val="23568128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90269696"/>
        <c:crosses val="autoZero"/>
        <c:auto val="1"/>
        <c:lblAlgn val="ctr"/>
        <c:lblOffset val="100"/>
        <c:noMultiLvlLbl val="0"/>
      </c:catAx>
      <c:valAx>
        <c:axId val="190269696"/>
        <c:scaling>
          <c:orientation val="minMax"/>
          <c:max val="700"/>
          <c:min val="4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3568128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560002426560495"/>
          <c:y val="0.19909763724285456"/>
          <c:w val="0.27090186004812344"/>
          <c:h val="0.55895954725380248"/>
        </c:manualLayout>
      </c:layout>
      <c:overlay val="0"/>
      <c:txPr>
        <a:bodyPr/>
        <a:lstStyle/>
        <a:p>
          <a:pPr>
            <a:defRPr sz="9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7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8357002801328443E-2"/>
          <c:y val="0.15546140507512088"/>
          <c:w val="0.63927067446227026"/>
          <c:h val="0.6567896516468830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 т.ч. по сельскохозяйственным организациям, тыс. тонн</c:v>
                </c:pt>
              </c:strCache>
            </c:strRef>
          </c:tx>
          <c:spPr>
            <a:ln>
              <a:solidFill>
                <a:schemeClr val="accent6">
                  <a:lumMod val="60000"/>
                  <a:lumOff val="40000"/>
                </a:schemeClr>
              </a:solidFill>
            </a:ln>
          </c:spPr>
          <c:marker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0.10373182094268986"/>
                  <c:y val="-5.578745419224049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8A3-4273-923D-5BC923EE9E25}"/>
                </c:ext>
              </c:extLst>
            </c:dLbl>
            <c:dLbl>
              <c:idx val="1"/>
              <c:layout>
                <c:manualLayout>
                  <c:x val="-5.6580993241467245E-2"/>
                  <c:y val="-0.209202953220901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8A3-4273-923D-5BC923EE9E25}"/>
                </c:ext>
              </c:extLst>
            </c:dLbl>
            <c:dLbl>
              <c:idx val="2"/>
              <c:layout>
                <c:manualLayout>
                  <c:x val="-9.7445043915860147E-2"/>
                  <c:y val="-0.1534154990286613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7F4-4822-8FC5-4E02B52DE515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95.9</c:v>
                </c:pt>
                <c:pt idx="1">
                  <c:v>102.96</c:v>
                </c:pt>
                <c:pt idx="2">
                  <c:v>114.2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F3B-4BF6-8DF0-E39D298BE3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55973888"/>
        <c:axId val="190271424"/>
      </c:lineChart>
      <c:catAx>
        <c:axId val="25597388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90271424"/>
        <c:crosses val="autoZero"/>
        <c:auto val="1"/>
        <c:lblAlgn val="ctr"/>
        <c:lblOffset val="100"/>
        <c:noMultiLvlLbl val="0"/>
      </c:catAx>
      <c:valAx>
        <c:axId val="190271424"/>
        <c:scaling>
          <c:orientation val="minMax"/>
          <c:min val="90"/>
        </c:scaling>
        <c:delete val="0"/>
        <c:axPos val="l"/>
        <c:numFmt formatCode="General" sourceLinked="1"/>
        <c:majorTickMark val="out"/>
        <c:minorTickMark val="none"/>
        <c:tickLblPos val="nextTo"/>
        <c:crossAx val="255973888"/>
        <c:crosses val="autoZero"/>
        <c:crossBetween val="between"/>
        <c:minorUnit val="1"/>
      </c:valAx>
    </c:plotArea>
    <c:legend>
      <c:legendPos val="r"/>
      <c:layout>
        <c:manualLayout>
          <c:xMode val="edge"/>
          <c:yMode val="edge"/>
          <c:x val="0.66377351167979226"/>
          <c:y val="8.8116723167936714E-2"/>
          <c:w val="0.33622648832020785"/>
          <c:h val="0.86515798941136546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4800400018848098E-2"/>
          <c:y val="0.18874233698681034"/>
          <c:w val="0.63498162159098726"/>
          <c:h val="0.49965446776890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картофеля, ц/га</c:v>
                </c:pt>
              </c:strCache>
            </c:strRef>
          </c:tx>
          <c:spPr>
            <a:ln>
              <a:solidFill>
                <a:srgbClr val="1E497C"/>
              </a:solidFill>
            </a:ln>
          </c:spPr>
          <c:marker>
            <c:spPr>
              <a:solidFill>
                <a:srgbClr val="1E497C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187.4</c:v>
                </c:pt>
                <c:pt idx="1">
                  <c:v>163.9</c:v>
                </c:pt>
                <c:pt idx="2">
                  <c:v>170.5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EA4-4EED-B878-29A5793F5E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56117248"/>
        <c:axId val="190273152"/>
      </c:lineChart>
      <c:catAx>
        <c:axId val="25611724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273152"/>
        <c:crosses val="autoZero"/>
        <c:auto val="1"/>
        <c:lblAlgn val="ctr"/>
        <c:lblOffset val="100"/>
        <c:noMultiLvlLbl val="0"/>
      </c:catAx>
      <c:valAx>
        <c:axId val="190273152"/>
        <c:scaling>
          <c:orientation val="minMax"/>
          <c:max val="200"/>
          <c:min val="150"/>
        </c:scaling>
        <c:delete val="0"/>
        <c:axPos val="l"/>
        <c:numFmt formatCode="General" sourceLinked="1"/>
        <c:majorTickMark val="out"/>
        <c:minorTickMark val="none"/>
        <c:tickLblPos val="nextTo"/>
        <c:crossAx val="25611724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796699476579674"/>
          <c:y val="0.15256176853055917"/>
          <c:w val="0.24908858926106767"/>
          <c:h val="0.5349157400281309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Посевные площади картофеля, тыс. га</a:t>
            </a:r>
          </a:p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0.19780974296134579"/>
          <c:y val="8.386491489115401E-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9.6751620606991801E-2"/>
          <c:y val="0.28671966415473793"/>
          <c:w val="0.65393340160124225"/>
          <c:h val="0.6301366105781738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картофель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7278613792596778E-2"/>
                  <c:y val="-9.3912217207902928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F86-4D2B-90E9-81816E093F2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33</c:v>
                </c:pt>
                <c:pt idx="1">
                  <c:v>30.3</c:v>
                </c:pt>
                <c:pt idx="2">
                  <c:v>30.3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F86-4D2B-90E9-81816E093F2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Столбец1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9F86-4D2B-90E9-81816E093F2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Столбец2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3-9F86-4D2B-90E9-81816E093F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1"/>
        <c:overlap val="100"/>
        <c:axId val="235681792"/>
        <c:axId val="197600960"/>
        <c:extLst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Лист1!$E$1</c15:sqref>
                        </c15:formulaRef>
                      </c:ext>
                    </c:extLst>
                    <c:strCache>
                      <c:ptCount val="1"/>
                      <c:pt idx="0">
                        <c:v>Столбец3</c:v>
                      </c:pt>
                    </c:strCache>
                  </c:strRef>
                </c:tx>
                <c:spPr>
                  <a:solidFill>
                    <a:schemeClr val="accent4"/>
                  </a:solidFill>
                  <a:ln>
                    <a:noFill/>
                  </a:ln>
                  <a:effectLst/>
                </c:spPr>
                <c:invertIfNegative val="0"/>
                <c:dLbls>
                  <c:spPr>
                    <a:noFill/>
                    <a:ln>
                      <a:noFill/>
                    </a:ln>
                    <a:effectLst/>
                  </c:spPr>
                  <c:txPr>
                    <a:bodyPr rot="-5400000" spcFirstLastPara="1" vertOverflow="ellipsis" wrap="square" lIns="38100" tIns="19050" rIns="38100" bIns="19050" anchor="ctr" anchorCtr="1">
                      <a:spAutoFit/>
                    </a:bodyPr>
                    <a:lstStyle/>
                    <a:p>
                      <a:pPr>
                        <a:defRPr sz="600" b="0" i="0" u="none" strike="noStrike" kern="120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endParaRPr lang="ru-RU"/>
                    </a:p>
                  </c:txPr>
                  <c:showLegendKey val="0"/>
                  <c:showVal val="1"/>
                  <c:showCatName val="0"/>
                  <c:showSerName val="0"/>
                  <c:showPercent val="0"/>
                  <c:showBubbleSize val="0"/>
                  <c:showLeaderLines val="0"/>
                  <c:extLst>
                    <c:ext uri="{CE6537A1-D6FC-4f65-9D91-7224C49458BB}">
                      <c15:showLeaderLines val="1"/>
                      <c15:leaderLines>
                        <c:spPr>
                          <a:ln w="9525" cap="flat" cmpd="sng" algn="ctr">
                            <a:solidFill>
                              <a:schemeClr val="tx1">
                                <a:lumMod val="35000"/>
                                <a:lumOff val="65000"/>
                              </a:schemeClr>
                            </a:solidFill>
                            <a:round/>
                          </a:ln>
                          <a:effectLst/>
                        </c:spPr>
                      </c15:leaderLines>
                    </c:ext>
                  </c:extLst>
                </c:dLbls>
                <c:cat>
                  <c:numRef>
                    <c:extLst>
                      <c:ext uri="{02D57815-91ED-43cb-92C2-25804820EDAC}">
                        <c15:formulaRef>
                          <c15:sqref>Лист1!$A$2:$A$5</c15:sqref>
                        </c15:formulaRef>
                      </c:ext>
                    </c:extLst>
                    <c:numCache>
                      <c:formatCode>General</c:formatCode>
                      <c:ptCount val="4"/>
                      <c:pt idx="0">
                        <c:v>2020</c:v>
                      </c:pt>
                      <c:pt idx="1">
                        <c:v>2021</c:v>
                      </c:pt>
                      <c:pt idx="2">
                        <c:v>2022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Лист1!$E$2:$E$5</c15:sqref>
                        </c15:formulaRef>
                      </c:ext>
                    </c:extLst>
                    <c:numCache>
                      <c:formatCode>General</c:formatCode>
                      <c:ptCount val="4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4-9F86-4D2B-90E9-81816E093F24}"/>
                  </c:ext>
                </c:extLst>
              </c15:ser>
            </c15:filteredBarSeries>
          </c:ext>
        </c:extLst>
      </c:barChart>
      <c:catAx>
        <c:axId val="235681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7600960"/>
        <c:crosses val="autoZero"/>
        <c:auto val="1"/>
        <c:lblAlgn val="ctr"/>
        <c:lblOffset val="100"/>
        <c:noMultiLvlLbl val="0"/>
      </c:catAx>
      <c:valAx>
        <c:axId val="197600960"/>
        <c:scaling>
          <c:orientation val="minMax"/>
          <c:max val="4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3568179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4567538351131691E-2"/>
          <c:y val="7.5761703393527766E-2"/>
          <c:w val="0.60678971731572573"/>
          <c:h val="0.80397086773597382"/>
        </c:manualLayout>
      </c:layout>
      <c:lineChart>
        <c:grouping val="standard"/>
        <c:varyColors val="0"/>
        <c:ser>
          <c:idx val="0"/>
          <c:order val="0"/>
          <c:tx>
            <c:strRef>
              <c:f>Лист1!$A$1</c:f>
              <c:strCache>
                <c:ptCount val="1"/>
                <c:pt idx="0">
                  <c:v> 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FA2-4063-BF90-F50024FC369C}"/>
            </c:ext>
          </c:extLst>
        </c:ser>
        <c:ser>
          <c:idx val="1"/>
          <c:order val="1"/>
          <c:tx>
            <c:strRef>
              <c:f>Лист1!$B$1</c:f>
              <c:strCache>
                <c:ptCount val="1"/>
                <c:pt idx="0">
                  <c:v>Овощи всего, в т.ч.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square"/>
            <c:size val="5"/>
            <c:spPr>
              <a:solidFill>
                <a:srgbClr val="0E3A08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154.30000000000001</c:v>
                </c:pt>
                <c:pt idx="1">
                  <c:v>130.30000000000001</c:v>
                </c:pt>
                <c:pt idx="2">
                  <c:v>131.4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8FA2-4063-BF90-F50024FC369C}"/>
            </c:ext>
          </c:extLst>
        </c:ser>
        <c:ser>
          <c:idx val="2"/>
          <c:order val="2"/>
          <c:tx>
            <c:strRef>
              <c:f>Лист1!$C$1</c:f>
              <c:strCache>
                <c:ptCount val="1"/>
                <c:pt idx="0">
                  <c:v>Овощи открытого грунта</c:v>
                </c:pt>
              </c:strCache>
            </c:strRef>
          </c:tx>
          <c:spPr>
            <a:ln>
              <a:solidFill>
                <a:schemeClr val="tx2">
                  <a:lumMod val="75000"/>
                </a:schemeClr>
              </a:solidFill>
            </a:ln>
          </c:spPr>
          <c:marker>
            <c:spPr>
              <a:solidFill>
                <a:srgbClr val="002060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6.9812844869089036E-2"/>
                  <c:y val="-6.33120536464609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FA2-4063-BF90-F50024FC369C}"/>
                </c:ext>
              </c:extLst>
            </c:dLbl>
            <c:dLbl>
              <c:idx val="1"/>
              <c:layout>
                <c:manualLayout>
                  <c:x val="-4.4092323075214164E-2"/>
                  <c:y val="-5.87901201860764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FA2-4063-BF90-F50024FC369C}"/>
                </c:ext>
              </c:extLst>
            </c:dLbl>
            <c:dLbl>
              <c:idx val="2"/>
              <c:layout>
                <c:manualLayout>
                  <c:x val="-5.5115403844017606E-2"/>
                  <c:y val="-5.426747455410972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FA2-4063-BF90-F50024FC3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133</c:v>
                </c:pt>
                <c:pt idx="1">
                  <c:v>109</c:v>
                </c:pt>
                <c:pt idx="2">
                  <c:v>110.9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8FA2-4063-BF90-F50024FC369C}"/>
            </c:ext>
          </c:extLst>
        </c:ser>
        <c:ser>
          <c:idx val="3"/>
          <c:order val="3"/>
          <c:tx>
            <c:strRef>
              <c:f>Лист1!$D$1</c:f>
              <c:strCache>
                <c:ptCount val="1"/>
                <c:pt idx="0">
                  <c:v>Овощи закрытого грунта</c:v>
                </c:pt>
              </c:strCache>
            </c:strRef>
          </c:tx>
          <c:spPr>
            <a:ln>
              <a:solidFill>
                <a:schemeClr val="accent4">
                  <a:lumMod val="75000"/>
                </a:schemeClr>
              </a:solidFill>
            </a:ln>
          </c:spPr>
          <c:marker>
            <c:spPr>
              <a:solidFill>
                <a:schemeClr val="accent4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21.3</c:v>
                </c:pt>
                <c:pt idx="1">
                  <c:v>20.9</c:v>
                </c:pt>
                <c:pt idx="2">
                  <c:v>20.5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F-8FA2-4063-BF90-F50024FC369C}"/>
            </c:ext>
          </c:extLst>
        </c:ser>
        <c:ser>
          <c:idx val="4"/>
          <c:order val="4"/>
          <c:tx>
            <c:strRef>
              <c:f>Лист1!$E$1</c:f>
              <c:strCache>
                <c:ptCount val="1"/>
                <c:pt idx="0">
                  <c:v>В т.ч. овощи закрытого грунта по с/х организациям</c:v>
                </c:pt>
              </c:strCache>
            </c:strRef>
          </c:tx>
          <c:dLbls>
            <c:dLbl>
              <c:idx val="0"/>
              <c:layout>
                <c:manualLayout>
                  <c:x val="-6.056837927942308E-2"/>
                  <c:y val="-4.1277600823714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A70-406C-B18B-6F4D43CA9E3D}"/>
                </c:ext>
              </c:extLst>
            </c:dLbl>
            <c:dLbl>
              <c:idx val="1"/>
              <c:layout>
                <c:manualLayout>
                  <c:x val="-4.9855627666021696E-2"/>
                  <c:y val="-4.12776008237145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A70-406C-B18B-6F4D43CA9E3D}"/>
                </c:ext>
              </c:extLst>
            </c:dLbl>
            <c:dLbl>
              <c:idx val="2"/>
              <c:layout>
                <c:manualLayout>
                  <c:x val="-4.6559396400359727E-2"/>
                  <c:y val="-4.632838104994983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A70-406C-B18B-6F4D43CA9E3D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1.4</c:v>
                </c:pt>
                <c:pt idx="1">
                  <c:v>1.6</c:v>
                </c:pt>
                <c:pt idx="2">
                  <c:v>1.9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A70-406C-B18B-6F4D43CA9E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5148288"/>
        <c:axId val="260385024"/>
      </c:lineChart>
      <c:catAx>
        <c:axId val="19514828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60385024"/>
        <c:crosses val="autoZero"/>
        <c:auto val="1"/>
        <c:lblAlgn val="ctr"/>
        <c:lblOffset val="100"/>
        <c:noMultiLvlLbl val="0"/>
      </c:catAx>
      <c:valAx>
        <c:axId val="260385024"/>
        <c:scaling>
          <c:orientation val="minMax"/>
          <c:max val="170"/>
          <c:min val="1"/>
        </c:scaling>
        <c:delete val="0"/>
        <c:axPos val="l"/>
        <c:numFmt formatCode="General" sourceLinked="1"/>
        <c:majorTickMark val="out"/>
        <c:minorTickMark val="none"/>
        <c:tickLblPos val="nextTo"/>
        <c:crossAx val="195148288"/>
        <c:crosses val="autoZero"/>
        <c:crossBetween val="between"/>
      </c:valAx>
    </c:plotArea>
    <c:legend>
      <c:legendPos val="tr"/>
      <c:legendEntry>
        <c:idx val="0"/>
        <c:delete val="1"/>
      </c:legendEntry>
      <c:layout>
        <c:manualLayout>
          <c:xMode val="edge"/>
          <c:yMode val="edge"/>
          <c:x val="0.65774182142155146"/>
          <c:y val="5.3572445483709263E-2"/>
          <c:w val="0.34160505698976223"/>
          <c:h val="0.8908780920618040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Посевные площади овощей, тыс. га</a:t>
            </a:r>
          </a:p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6.6337191246195581E-2"/>
          <c:y val="2.1575631012255833E-2"/>
        </c:manualLayout>
      </c:layout>
      <c:overlay val="0"/>
      <c:spPr>
        <a:noFill/>
        <a:ln>
          <a:noFill/>
        </a:ln>
        <a:effectLst/>
      </c:spPr>
    </c:title>
    <c:autoTitleDeleted val="0"/>
    <c:view3D>
      <c:rotX val="0"/>
      <c:rotY val="0"/>
      <c:rAngAx val="0"/>
      <c:perspective val="6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 w="25400">
          <a:noFill/>
        </a:ln>
        <a:effectLst/>
        <a:sp3d/>
      </c:spPr>
    </c:sideWall>
    <c:backWall>
      <c:thickness val="0"/>
      <c:spPr>
        <a:noFill/>
        <a:ln w="25400"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0.11345949191494648"/>
          <c:y val="0.37573206725972946"/>
          <c:w val="0.55758918404107749"/>
          <c:h val="0.49884277805633237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Овощи открытого грунта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-1.7278613792596778E-2"/>
                  <c:y val="-9.3912217207902928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F09-44D8-9431-453E570E4DD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5.6</c:v>
                </c:pt>
                <c:pt idx="1">
                  <c:v>5.0999999999999996</c:v>
                </c:pt>
                <c:pt idx="2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F09-44D8-9431-453E570E4DD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Овощи закрытого грунта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2.1035632207706188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B40-4EFC-B8D3-CC1D123E0723}"/>
                </c:ext>
              </c:extLst>
            </c:dLbl>
            <c:dLbl>
              <c:idx val="1"/>
              <c:layout>
                <c:manualLayout>
                  <c:x val="2.629454025963270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B40-4EFC-B8D3-CC1D123E0723}"/>
                </c:ext>
              </c:extLst>
            </c:dLbl>
            <c:dLbl>
              <c:idx val="2"/>
              <c:layout>
                <c:manualLayout>
                  <c:x val="1.5776724155779624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B40-4EFC-B8D3-CC1D123E07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Лист1!$C$2:$C$5</c:f>
              <c:numCache>
                <c:formatCode>General</c:formatCode>
                <c:ptCount val="4"/>
                <c:pt idx="0" formatCode="0.0">
                  <c:v>0.6</c:v>
                </c:pt>
                <c:pt idx="1">
                  <c:v>0.62</c:v>
                </c:pt>
                <c:pt idx="2">
                  <c:v>0.61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F09-44D8-9431-453E570E4D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1"/>
        <c:gapDepth val="137"/>
        <c:shape val="box"/>
        <c:axId val="260626432"/>
        <c:axId val="260387904"/>
        <c:axId val="0"/>
      </c:bar3DChart>
      <c:catAx>
        <c:axId val="2606264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0387904"/>
        <c:crosses val="autoZero"/>
        <c:auto val="1"/>
        <c:lblAlgn val="ctr"/>
        <c:lblOffset val="100"/>
        <c:noMultiLvlLbl val="0"/>
      </c:catAx>
      <c:valAx>
        <c:axId val="260387904"/>
        <c:scaling>
          <c:orientation val="minMax"/>
          <c:max val="6"/>
          <c:min val="1"/>
        </c:scaling>
        <c:delete val="1"/>
        <c:axPos val="l"/>
        <c:numFmt formatCode="General" sourceLinked="1"/>
        <c:majorTickMark val="out"/>
        <c:minorTickMark val="none"/>
        <c:tickLblPos val="nextTo"/>
        <c:crossAx val="260626432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7408600592144765"/>
          <c:y val="0.16197618099959166"/>
          <c:w val="0.42591399407855235"/>
          <c:h val="0.4214297344657007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92322869475409"/>
          <c:y val="0.1844721979880547"/>
          <c:w val="0.51101806589391285"/>
          <c:h val="0.6173164197505086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Энергообеспеченность на 100 га посевной площади</c:v>
                </c:pt>
              </c:strCache>
            </c:strRef>
          </c:tx>
          <c:spPr>
            <a:ln w="28575" cap="rnd">
              <a:solidFill>
                <a:schemeClr val="accent6">
                  <a:lumMod val="75000"/>
                </a:schemeClr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chemeClr val="accent6">
                  <a:lumMod val="75000"/>
                </a:schemeClr>
              </a:solidFill>
              <a:ln w="6350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0.00</c:formatCode>
                <c:ptCount val="3"/>
                <c:pt idx="0">
                  <c:v>124.53090702983272</c:v>
                </c:pt>
                <c:pt idx="1">
                  <c:v>126.63505900531256</c:v>
                </c:pt>
                <c:pt idx="2">
                  <c:v>124.02652382868912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895-4E81-A09E-41B3280CB6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57250816"/>
        <c:axId val="260388480"/>
      </c:lineChart>
      <c:catAx>
        <c:axId val="2572508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0388480"/>
        <c:crosses val="autoZero"/>
        <c:auto val="1"/>
        <c:lblAlgn val="ctr"/>
        <c:lblOffset val="100"/>
        <c:noMultiLvlLbl val="0"/>
      </c:catAx>
      <c:valAx>
        <c:axId val="260388480"/>
        <c:scaling>
          <c:orientation val="minMax"/>
          <c:max val="150"/>
          <c:min val="5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57250816"/>
        <c:crosses val="autoZero"/>
        <c:crossBetween val="between"/>
        <c:majorUnit val="5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7153672901518959"/>
          <c:y val="0.32938545883373987"/>
          <c:w val="0.38335169849637396"/>
          <c:h val="0.4104052487424206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404550438426524E-2"/>
          <c:y val="0.12146387884217193"/>
          <c:w val="0.55073036895659433"/>
          <c:h val="0.73135122986162349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Тракторы</c:v>
                </c:pt>
              </c:strCache>
            </c:strRef>
          </c:tx>
          <c:spPr>
            <a:ln w="28575" cap="rnd">
              <a:solidFill>
                <a:srgbClr val="7E007E"/>
              </a:solidFill>
              <a:round/>
            </a:ln>
            <a:effectLst/>
          </c:spPr>
          <c:marker>
            <c:symbol val="star"/>
            <c:size val="5"/>
            <c:spPr>
              <a:solidFill>
                <a:srgbClr val="7E007E"/>
              </a:solidFill>
              <a:ln w="9525">
                <a:solidFill>
                  <a:srgbClr val="7E007E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7440</c:v>
                </c:pt>
                <c:pt idx="1">
                  <c:v>7441</c:v>
                </c:pt>
                <c:pt idx="2">
                  <c:v>7510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FD6-4AC1-B286-C4A6A90FD90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Зерноуборочные комбайны</c:v>
                </c:pt>
              </c:strCache>
            </c:strRef>
          </c:tx>
          <c:spPr>
            <a:ln w="28575" cap="rnd">
              <a:solidFill>
                <a:srgbClr val="18660E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18660E"/>
              </a:solidFill>
              <a:ln w="9525">
                <a:solidFill>
                  <a:srgbClr val="18660E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2659</c:v>
                </c:pt>
                <c:pt idx="1">
                  <c:v>2654</c:v>
                </c:pt>
                <c:pt idx="2">
                  <c:v>2681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FD6-4AC1-B286-C4A6A90FD90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Кормоуборочные комбайны</c:v>
                </c:pt>
              </c:strCache>
            </c:strRef>
          </c:tx>
          <c:spPr>
            <a:ln w="28575" cap="rnd">
              <a:solidFill>
                <a:srgbClr val="1E497C"/>
              </a:solidFill>
              <a:round/>
            </a:ln>
            <a:effectLst/>
          </c:spPr>
          <c:marker>
            <c:symbol val="triangle"/>
            <c:size val="6"/>
            <c:spPr>
              <a:solidFill>
                <a:srgbClr val="1E497C"/>
              </a:solidFill>
              <a:ln w="9525">
                <a:solidFill>
                  <a:srgbClr val="1E497C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373</c:v>
                </c:pt>
                <c:pt idx="1">
                  <c:v>362</c:v>
                </c:pt>
                <c:pt idx="2">
                  <c:v>332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FD6-4AC1-B286-C4A6A90FD90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57250304"/>
        <c:axId val="264485056"/>
      </c:lineChart>
      <c:catAx>
        <c:axId val="2572503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4485056"/>
        <c:crosses val="autoZero"/>
        <c:auto val="1"/>
        <c:lblAlgn val="ctr"/>
        <c:lblOffset val="100"/>
        <c:noMultiLvlLbl val="0"/>
      </c:catAx>
      <c:valAx>
        <c:axId val="264485056"/>
        <c:scaling>
          <c:orientation val="minMax"/>
          <c:max val="80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57250304"/>
        <c:crosses val="autoZero"/>
        <c:crossBetween val="between"/>
        <c:majorUnit val="150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6225310409489901"/>
          <c:y val="1.5387550005552494E-2"/>
          <c:w val="0.29431139145643748"/>
          <c:h val="0.7327215506994825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333659314923978"/>
          <c:y val="0.13692678002586425"/>
          <c:w val="0.79114805569138236"/>
          <c:h val="0.7340997441568933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5.3</c:v>
                </c:pt>
                <c:pt idx="1">
                  <c:v>8.5</c:v>
                </c:pt>
                <c:pt idx="2">
                  <c:v>5.5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A0D-4C35-B66C-6BBA8235E63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 formatCode="General">
                  <c:v>6</c:v>
                </c:pt>
                <c:pt idx="1">
                  <c:v>8.3000000000000007</c:v>
                </c:pt>
                <c:pt idx="2">
                  <c:v>7.5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A0D-4C35-B66C-6BBA8235E63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6.2</c:v>
                </c:pt>
                <c:pt idx="1">
                  <c:v>7.1</c:v>
                </c:pt>
                <c:pt idx="2">
                  <c:v>5.6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A0D-4C35-B66C-6BBA8235E6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264989184"/>
        <c:axId val="264896512"/>
      </c:barChart>
      <c:catAx>
        <c:axId val="2649891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264896512"/>
        <c:crosses val="autoZero"/>
        <c:auto val="1"/>
        <c:lblAlgn val="ctr"/>
        <c:lblOffset val="100"/>
        <c:noMultiLvlLbl val="0"/>
      </c:catAx>
      <c:valAx>
        <c:axId val="264896512"/>
        <c:scaling>
          <c:orientation val="minMax"/>
          <c:max val="9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264989184"/>
        <c:crosses val="autoZero"/>
        <c:crossBetween val="between"/>
      </c:valAx>
      <c:spPr>
        <a:noFill/>
        <a:ln w="6350"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26287128407106"/>
          <c:y val="0.16717978704158368"/>
          <c:w val="0.80422163316776962"/>
          <c:h val="0.627616752384152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3.4</c:v>
                </c:pt>
                <c:pt idx="1">
                  <c:v>4.4000000000000004</c:v>
                </c:pt>
                <c:pt idx="2">
                  <c:v>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165-41EB-8D12-01C657DAB76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3.9</c:v>
                </c:pt>
                <c:pt idx="1">
                  <c:v>4.4000000000000004</c:v>
                </c:pt>
                <c:pt idx="2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165-41EB-8D12-01C657DAB76E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7447842633034416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FF9-4001-AAF6-4B4DFC37A3B9}"/>
                </c:ext>
              </c:extLst>
            </c:dLbl>
            <c:dLbl>
              <c:idx val="1"/>
              <c:layout>
                <c:manualLayout>
                  <c:x val="6.6782352631855734E-3"/>
                  <c:y val="0.18473544956452095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FF9-4001-AAF6-4B4DFC37A3B9}"/>
                </c:ext>
              </c:extLst>
            </c:dLbl>
            <c:dLbl>
              <c:idx val="2"/>
              <c:layout>
                <c:manualLayout>
                  <c:x val="-8.3477940789819741E-3"/>
                  <c:y val="0.18717452123123038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FF9-4001-AAF6-4B4DFC37A3B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4.2</c:v>
                </c:pt>
                <c:pt idx="1">
                  <c:v>4.4000000000000004</c:v>
                </c:pt>
                <c:pt idx="2">
                  <c:v>4.2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165-41EB-8D12-01C657DAB7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264990208"/>
        <c:axId val="264898240"/>
      </c:barChart>
      <c:catAx>
        <c:axId val="2649902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264898240"/>
        <c:crosses val="autoZero"/>
        <c:auto val="1"/>
        <c:lblAlgn val="ctr"/>
        <c:lblOffset val="100"/>
        <c:noMultiLvlLbl val="0"/>
      </c:catAx>
      <c:valAx>
        <c:axId val="264898240"/>
        <c:scaling>
          <c:orientation val="minMax"/>
          <c:max val="5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264990208"/>
        <c:crosses val="autoZero"/>
        <c:crossBetween val="between"/>
      </c:valAx>
      <c:spPr>
        <a:noFill/>
        <a:ln w="6350"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26287128407106"/>
          <c:y val="0.22021573972977293"/>
          <c:w val="0.8049428324884057"/>
          <c:h val="0.4885035301349903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5.0999999999999996</c:v>
                </c:pt>
                <c:pt idx="1">
                  <c:v>5.6</c:v>
                </c:pt>
                <c:pt idx="2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8F-45B6-B7FD-17A71B31702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5.2</c:v>
                </c:pt>
                <c:pt idx="1">
                  <c:v>5.2</c:v>
                </c:pt>
                <c:pt idx="2">
                  <c:v>3.8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8F-45B6-B7FD-17A71B31702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6.8493150684931538E-3"/>
                  <c:y val="0.12643370265147424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6CD-45BD-9F61-6FC7F24D1E3B}"/>
                </c:ext>
              </c:extLst>
            </c:dLbl>
            <c:dLbl>
              <c:idx val="1"/>
              <c:layout>
                <c:manualLayout>
                  <c:x val="0"/>
                  <c:y val="0.15156465927207444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6CD-45BD-9F61-6FC7F24D1E3B}"/>
                </c:ext>
              </c:extLst>
            </c:dLbl>
            <c:dLbl>
              <c:idx val="2"/>
              <c:layout>
                <c:manualLayout>
                  <c:x val="-8.5621831517634483E-3"/>
                  <c:y val="0.12948519096181751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6CD-45BD-9F61-6FC7F24D1E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5.3</c:v>
                </c:pt>
                <c:pt idx="1">
                  <c:v>5.3</c:v>
                </c:pt>
                <c:pt idx="2">
                  <c:v>4.8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48F-45B6-B7FD-17A71B3170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257252352"/>
        <c:axId val="264899968"/>
      </c:barChart>
      <c:catAx>
        <c:axId val="2572523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264899968"/>
        <c:crosses val="autoZero"/>
        <c:auto val="1"/>
        <c:lblAlgn val="ctr"/>
        <c:lblOffset val="100"/>
        <c:noMultiLvlLbl val="0"/>
      </c:catAx>
      <c:valAx>
        <c:axId val="264899968"/>
        <c:scaling>
          <c:orientation val="minMax"/>
          <c:max val="6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257252352"/>
        <c:crosses val="autoZero"/>
        <c:crossBetween val="between"/>
      </c:valAx>
      <c:spPr>
        <a:noFill/>
        <a:ln w="6350">
          <a:noFill/>
        </a:ln>
      </c:spPr>
    </c:plotArea>
    <c:legend>
      <c:legendPos val="b"/>
      <c:layout>
        <c:manualLayout>
          <c:xMode val="edge"/>
          <c:yMode val="edge"/>
          <c:x val="3.7372931518130634E-2"/>
          <c:y val="0.81872058169138884"/>
          <c:w val="0.89999994606835665"/>
          <c:h val="0.18127941830861119"/>
        </c:manualLayout>
      </c:layout>
      <c:overlay val="0"/>
      <c:txPr>
        <a:bodyPr/>
        <a:lstStyle/>
        <a:p>
          <a:pPr rtl="0">
            <a:defRPr sz="800" b="1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141294838145537E-2"/>
          <c:y val="0.25630903406286032"/>
          <c:w val="0.65303643746796414"/>
          <c:h val="0.53416652953759958"/>
        </c:manualLayout>
      </c:layout>
      <c:lineChart>
        <c:grouping val="standard"/>
        <c:varyColors val="0"/>
        <c:ser>
          <c:idx val="0"/>
          <c:order val="0"/>
          <c:tx>
            <c:strRef>
              <c:f>Лист2!$A$2</c:f>
              <c:strCache>
                <c:ptCount val="1"/>
                <c:pt idx="0">
                  <c:v>Средний удой на 1 корову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5.8926827564108546E-2"/>
                  <c:y val="-0.1253722820185317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24A-4765-805D-772242041B38}"/>
                </c:ext>
              </c:extLst>
            </c:dLbl>
            <c:dLbl>
              <c:idx val="1"/>
              <c:layout>
                <c:manualLayout>
                  <c:x val="-5.1994259615389865E-2"/>
                  <c:y val="-0.13501630371226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24A-4765-805D-772242041B38}"/>
                </c:ext>
              </c:extLst>
            </c:dLbl>
            <c:dLbl>
              <c:idx val="2"/>
              <c:layout>
                <c:manualLayout>
                  <c:x val="-6.2393111538467834E-2"/>
                  <c:y val="-9.64402169373321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24A-4765-805D-772242041B3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Лист2!$B$1:$D$1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Лист2!$B$2:$D$2</c:f>
              <c:numCache>
                <c:formatCode>General</c:formatCode>
                <c:ptCount val="3"/>
                <c:pt idx="0">
                  <c:v>6185</c:v>
                </c:pt>
                <c:pt idx="1">
                  <c:v>6191</c:v>
                </c:pt>
                <c:pt idx="2" formatCode="0">
                  <c:v>6738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DAD-45E3-BA59-DEF43E4C7C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61127680"/>
        <c:axId val="197600384"/>
      </c:lineChart>
      <c:catAx>
        <c:axId val="2611276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crossAx val="197600384"/>
        <c:crosses val="autoZero"/>
        <c:auto val="1"/>
        <c:lblAlgn val="ctr"/>
        <c:lblOffset val="100"/>
        <c:noMultiLvlLbl val="0"/>
      </c:catAx>
      <c:valAx>
        <c:axId val="197600384"/>
        <c:scaling>
          <c:orientation val="minMax"/>
          <c:max val="6800"/>
          <c:min val="5900"/>
        </c:scaling>
        <c:delete val="0"/>
        <c:axPos val="l"/>
        <c:numFmt formatCode="General" sourceLinked="1"/>
        <c:majorTickMark val="out"/>
        <c:minorTickMark val="none"/>
        <c:tickLblPos val="nextTo"/>
        <c:crossAx val="261127680"/>
        <c:crosses val="autoZero"/>
        <c:crossBetween val="between"/>
        <c:majorUnit val="500"/>
      </c:valAx>
    </c:plotArea>
    <c:legend>
      <c:legendPos val="r"/>
      <c:layout>
        <c:manualLayout>
          <c:xMode val="edge"/>
          <c:yMode val="edge"/>
          <c:x val="0.70803490083971421"/>
          <c:y val="0.41450233051201402"/>
          <c:w val="0.22610570364745874"/>
          <c:h val="0.363875772850636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993136729456988E-2"/>
          <c:y val="6.9351851430495701E-2"/>
          <c:w val="0.65977041715030516"/>
          <c:h val="0.8035030876135954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Молоко</c:v>
                </c:pt>
              </c:strCache>
            </c:strRef>
          </c:tx>
          <c:spPr>
            <a:ln w="28575" cap="rnd">
              <a:solidFill>
                <a:schemeClr val="accent2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 w="9525">
                <a:solidFill>
                  <a:schemeClr val="accent2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403.9</c:v>
                </c:pt>
                <c:pt idx="1">
                  <c:v>389.4</c:v>
                </c:pt>
                <c:pt idx="2">
                  <c:v>390.4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5AA-412F-9D37-5C5E45C6345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Мясо</c:v>
                </c:pt>
              </c:strCache>
            </c:strRef>
          </c:tx>
          <c:spPr>
            <a:ln w="28575" cap="rnd">
              <a:solidFill>
                <a:schemeClr val="tx2">
                  <a:lumMod val="75000"/>
                </a:schemeClr>
              </a:solidFill>
              <a:round/>
            </a:ln>
            <a:effectLst/>
          </c:spPr>
          <c:marker>
            <c:symbol val="square"/>
            <c:size val="5"/>
            <c:spPr>
              <a:solidFill>
                <a:schemeClr val="tx2">
                  <a:lumMod val="75000"/>
                </a:schemeClr>
              </a:solidFill>
              <a:ln w="9525">
                <a:solidFill>
                  <a:schemeClr val="tx2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25.6</c:v>
                </c:pt>
                <c:pt idx="1">
                  <c:v>28.3</c:v>
                </c:pt>
                <c:pt idx="2">
                  <c:v>25.4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5AA-412F-9D37-5C5E45C63458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69093888"/>
        <c:axId val="269014080"/>
      </c:lineChart>
      <c:catAx>
        <c:axId val="26909388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9014080"/>
        <c:crosses val="autoZero"/>
        <c:auto val="1"/>
        <c:lblAlgn val="ctr"/>
        <c:lblOffset val="100"/>
        <c:noMultiLvlLbl val="0"/>
      </c:catAx>
      <c:valAx>
        <c:axId val="26901408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9093888"/>
        <c:crosses val="autoZero"/>
        <c:crossBetween val="between"/>
        <c:majorUnit val="200"/>
      </c:valAx>
      <c:spPr>
        <a:noFill/>
        <a:ln w="25400"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0707485797134682E-2"/>
          <c:y val="0.14873648515563032"/>
          <c:w val="0.61746605077443639"/>
          <c:h val="0.5563372708931109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КРС, в т.ч.</c:v>
                </c:pt>
              </c:strCache>
            </c:strRef>
          </c:tx>
          <c:spPr>
            <a:ln w="28575" cap="rnd">
              <a:solidFill>
                <a:srgbClr val="7E007E"/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rgbClr val="7E007E"/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202.1</c:v>
                </c:pt>
                <c:pt idx="1">
                  <c:v>184.7</c:v>
                </c:pt>
                <c:pt idx="2">
                  <c:v>181.5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6FC-4F65-865F-29DEA9F0028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Коров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rgbClr val="7030A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3707982167843546E-2"/>
                  <c:y val="9.906831438495471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6FC-4F65-865F-29DEA9F00281}"/>
                </c:ext>
              </c:extLst>
            </c:dLbl>
            <c:dLbl>
              <c:idx val="1"/>
              <c:layout>
                <c:manualLayout>
                  <c:x val="-4.3868375504182995E-2"/>
                  <c:y val="9.906831438495482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6FC-4F65-865F-29DEA9F00281}"/>
                </c:ext>
              </c:extLst>
            </c:dLbl>
            <c:dLbl>
              <c:idx val="2"/>
              <c:layout>
                <c:manualLayout>
                  <c:x val="-5.3707982167843546E-2"/>
                  <c:y val="9.90687916340148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1337148311538992E-2"/>
                      <c:h val="0.1617702503934918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46FC-4F65-865F-29DEA9F0028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72.3</c:v>
                </c:pt>
                <c:pt idx="1">
                  <c:v>65</c:v>
                </c:pt>
                <c:pt idx="2">
                  <c:v>63.6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6FC-4F65-865F-29DEA9F00281}"/>
            </c:ext>
          </c:extLst>
        </c:ser>
        <c:dLbls>
          <c:dLblPos val="b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69094400"/>
        <c:axId val="269015808"/>
      </c:lineChart>
      <c:catAx>
        <c:axId val="2690944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9015808"/>
        <c:crosses val="autoZero"/>
        <c:auto val="1"/>
        <c:lblAlgn val="ctr"/>
        <c:lblOffset val="100"/>
        <c:noMultiLvlLbl val="0"/>
      </c:catAx>
      <c:valAx>
        <c:axId val="269015808"/>
        <c:scaling>
          <c:orientation val="minMax"/>
          <c:max val="21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90944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2387215529723747"/>
          <c:y val="0.24491160453342845"/>
          <c:w val="0.23278882344646559"/>
          <c:h val="0.3846436524443265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Лист3!$A$2</c:f>
              <c:strCache>
                <c:ptCount val="1"/>
                <c:pt idx="0">
                  <c:v>Свиньи, тыс.голов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ymbol val="diamond"/>
            <c:size val="7"/>
            <c:spPr>
              <a:solidFill>
                <a:srgbClr val="7E007E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Лист3!$B$1:$D$1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Лист3!$B$2:$D$2</c:f>
              <c:numCache>
                <c:formatCode>0.0</c:formatCode>
                <c:ptCount val="3"/>
                <c:pt idx="0" formatCode="General">
                  <c:v>363.6</c:v>
                </c:pt>
                <c:pt idx="1">
                  <c:v>379</c:v>
                </c:pt>
                <c:pt idx="2">
                  <c:v>366.4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8B4-43B2-8D59-6D4223C00EEA}"/>
            </c:ext>
          </c:extLst>
        </c:ser>
        <c:ser>
          <c:idx val="1"/>
          <c:order val="1"/>
          <c:tx>
            <c:strRef>
              <c:f>Лист3!$A$3</c:f>
              <c:strCache>
                <c:ptCount val="1"/>
                <c:pt idx="0">
                  <c:v>Мясо свиней, тыс. тонн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76,0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BD7-4D30-805B-2F52F878CBEB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Лист3!$B$1:$D$1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Лист3!$B$3:$D$3</c:f>
              <c:numCache>
                <c:formatCode>0.0</c:formatCode>
                <c:ptCount val="3"/>
                <c:pt idx="0" formatCode="General">
                  <c:v>68.2</c:v>
                </c:pt>
                <c:pt idx="1">
                  <c:v>70.400000000000006</c:v>
                </c:pt>
                <c:pt idx="2">
                  <c:v>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8B4-43B2-8D59-6D4223C00E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1445632"/>
        <c:axId val="62536448"/>
      </c:lineChart>
      <c:catAx>
        <c:axId val="614456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62536448"/>
        <c:crosses val="autoZero"/>
        <c:auto val="1"/>
        <c:lblAlgn val="ctr"/>
        <c:lblOffset val="100"/>
        <c:noMultiLvlLbl val="0"/>
      </c:catAx>
      <c:valAx>
        <c:axId val="6253644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61445632"/>
        <c:crosses val="autoZero"/>
        <c:crossBetween val="between"/>
        <c:majorUnit val="100"/>
      </c:valAx>
    </c:plotArea>
    <c:legend>
      <c:legendPos val="r"/>
      <c:layout>
        <c:manualLayout>
          <c:xMode val="edge"/>
          <c:yMode val="edge"/>
          <c:x val="0.69176631043045067"/>
          <c:y val="0.10072013071344572"/>
          <c:w val="0.30823368956954966"/>
          <c:h val="0.5252274173623329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744724654129641"/>
          <c:y val="8.2658774040350338E-2"/>
          <c:w val="0.56229113456945734"/>
          <c:h val="0.79283303323819065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Птица, шт, в т.ч.</c:v>
                </c:pt>
              </c:strCache>
            </c:strRef>
          </c:tx>
          <c:spPr>
            <a:ln w="28575" cap="rnd">
              <a:solidFill>
                <a:srgbClr val="CC00CC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C00CC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4440.6000000000004</c:v>
                </c:pt>
                <c:pt idx="1">
                  <c:v>4581.8999999999996</c:v>
                </c:pt>
                <c:pt idx="2">
                  <c:v>4759.1000000000004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E5A-40E1-BB91-C7D9F04673D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Куры-несушки, шт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2402.1999999999998</c:v>
                </c:pt>
                <c:pt idx="1">
                  <c:v>2196.6</c:v>
                </c:pt>
                <c:pt idx="2" formatCode="0.0">
                  <c:v>2250.1999999999998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E5A-40E1-BB91-C7D9F04673DE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69112832"/>
        <c:axId val="260390208"/>
      </c:lineChart>
      <c:catAx>
        <c:axId val="2691128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solidFill>
            <a:schemeClr val="bg1">
              <a:lumMod val="50000"/>
            </a:schemeClr>
          </a:solidFill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0390208"/>
        <c:crosses val="autoZero"/>
        <c:auto val="1"/>
        <c:lblAlgn val="ctr"/>
        <c:lblOffset val="100"/>
        <c:noMultiLvlLbl val="0"/>
      </c:catAx>
      <c:valAx>
        <c:axId val="260390208"/>
        <c:scaling>
          <c:orientation val="minMax"/>
          <c:max val="5000"/>
          <c:min val="200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9112832"/>
        <c:crosses val="autoZero"/>
        <c:crossBetween val="between"/>
        <c:majorUnit val="200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978338115297865"/>
          <c:y val="0.18468536678437525"/>
          <c:w val="0.22806705668701072"/>
          <c:h val="0.7401507396661760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589099561127709"/>
          <c:y val="8.5976373421791971E-2"/>
          <c:w val="0.58862113573039676"/>
          <c:h val="0.7435430020340151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Яйца, млн шт</c:v>
                </c:pt>
              </c:strCache>
            </c:strRef>
          </c:tx>
          <c:spPr>
            <a:ln w="28575" cap="rnd">
              <a:solidFill>
                <a:schemeClr val="accent6">
                  <a:lumMod val="50000"/>
                </a:schemeClr>
              </a:solidFill>
              <a:round/>
            </a:ln>
            <a:effectLst/>
          </c:spPr>
          <c:marker>
            <c:symbol val="star"/>
            <c:size val="5"/>
            <c:spPr>
              <a:solidFill>
                <a:schemeClr val="accent6">
                  <a:lumMod val="50000"/>
                </a:schemeClr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765.9</c:v>
                </c:pt>
                <c:pt idx="1">
                  <c:v>759.3</c:v>
                </c:pt>
                <c:pt idx="2">
                  <c:v>696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385-498A-B79B-04ADFCA1D8F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Продуктивность кур-несушек, шт</c:v>
                </c:pt>
              </c:strCache>
            </c:strRef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star"/>
            <c:size val="5"/>
            <c:spPr>
              <a:solidFill>
                <a:schemeClr val="accent2">
                  <a:lumMod val="50000"/>
                </a:schemeClr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329</c:v>
                </c:pt>
                <c:pt idx="1">
                  <c:v>330.4</c:v>
                </c:pt>
                <c:pt idx="2">
                  <c:v>325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385-498A-B79B-04ADFCA1D8F1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72222720"/>
        <c:axId val="264479872"/>
      </c:lineChart>
      <c:catAx>
        <c:axId val="2722227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4479872"/>
        <c:crosses val="autoZero"/>
        <c:auto val="1"/>
        <c:lblAlgn val="ctr"/>
        <c:lblOffset val="100"/>
        <c:noMultiLvlLbl val="0"/>
      </c:catAx>
      <c:valAx>
        <c:axId val="264479872"/>
        <c:scaling>
          <c:orientation val="minMax"/>
          <c:min val="200"/>
        </c:scaling>
        <c:delete val="0"/>
        <c:axPos val="l"/>
        <c:numFmt formatCode="0.0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22227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251662631020304"/>
          <c:y val="0.13552746274993338"/>
          <c:w val="0.24849803469550219"/>
          <c:h val="0.6927300456018801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312694637385116"/>
          <c:y val="8.2753947102634437E-2"/>
          <c:w val="0.59075781796370208"/>
          <c:h val="0.6164126489733947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Мясо птицы, тыс. тонн</c:v>
                </c:pt>
              </c:strCache>
            </c:strRef>
          </c:tx>
          <c:spPr>
            <a:ln w="28575" cap="rnd">
              <a:solidFill>
                <a:schemeClr val="tx2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6"/>
            <c:spPr>
              <a:solidFill>
                <a:schemeClr val="tx2">
                  <a:lumMod val="50000"/>
                </a:schemeClr>
              </a:solidFill>
              <a:ln w="9525">
                <a:solidFill>
                  <a:schemeClr val="tx2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29</c:v>
                </c:pt>
                <c:pt idx="1">
                  <c:v>28.2</c:v>
                </c:pt>
                <c:pt idx="2">
                  <c:v>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0BA-411B-84BC-762EC7F52512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69113344"/>
        <c:axId val="264481600"/>
      </c:lineChart>
      <c:catAx>
        <c:axId val="2691133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4481600"/>
        <c:crosses val="autoZero"/>
        <c:auto val="1"/>
        <c:lblAlgn val="ctr"/>
        <c:lblOffset val="100"/>
        <c:noMultiLvlLbl val="0"/>
      </c:catAx>
      <c:valAx>
        <c:axId val="264481600"/>
        <c:scaling>
          <c:orientation val="minMax"/>
          <c:max val="35"/>
          <c:min val="15"/>
        </c:scaling>
        <c:delete val="0"/>
        <c:axPos val="l"/>
        <c:numFmt formatCode="0.0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69113344"/>
        <c:crosses val="autoZero"/>
        <c:crossBetween val="between"/>
        <c:majorUnit val="5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758637490435136"/>
          <c:y val="7.4295016735411071E-2"/>
          <c:w val="0.24595311324804017"/>
          <c:h val="0.6996943968410146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8427453728787528E-2"/>
          <c:y val="4.8100716082051492E-2"/>
          <c:w val="0.58426570743316586"/>
          <c:h val="0.81722653711877136"/>
        </c:manualLayout>
      </c:layout>
      <c:lineChart>
        <c:grouping val="standard"/>
        <c:varyColors val="0"/>
        <c:ser>
          <c:idx val="3"/>
          <c:order val="0"/>
          <c:tx>
            <c:strRef>
              <c:f>Лист1!$E$1</c:f>
              <c:strCache>
                <c:ptCount val="1"/>
                <c:pt idx="0">
                  <c:v>Мука из зерновыхи зернобобовых культур, тыс. тонн</c:v>
                </c:pt>
              </c:strCache>
            </c:strRef>
          </c:tx>
          <c:dLbls>
            <c:dLbl>
              <c:idx val="0"/>
              <c:layout>
                <c:manualLayout>
                  <c:x val="-4.034226550957045E-2"/>
                  <c:y val="4.356730605221993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E44-44F5-9CE2-2A07D2643DBC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202.5</c:v>
                </c:pt>
                <c:pt idx="1">
                  <c:v>206.4</c:v>
                </c:pt>
                <c:pt idx="2">
                  <c:v>210.9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E44-44F5-9CE2-2A07D2643DBC}"/>
            </c:ext>
          </c:extLst>
        </c:ser>
        <c:ser>
          <c:idx val="2"/>
          <c:order val="1"/>
          <c:tx>
            <c:strRef>
              <c:f>Лист1!$D$1</c:f>
              <c:strCache>
                <c:ptCount val="1"/>
                <c:pt idx="0">
                  <c:v>Молоко, кроме сырого, тыс. тонн</c:v>
                </c:pt>
              </c:strCache>
            </c:strRef>
          </c:tx>
          <c:dLbls>
            <c:dLbl>
              <c:idx val="0"/>
              <c:layout>
                <c:manualLayout>
                  <c:x val="-7.5569456284360167E-2"/>
                  <c:y val="-4.3567709288920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E44-44F5-9CE2-2A07D2643DBC}"/>
                </c:ext>
              </c:extLst>
            </c:dLbl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226.6</c:v>
                </c:pt>
                <c:pt idx="1">
                  <c:v>199.5</c:v>
                </c:pt>
                <c:pt idx="2">
                  <c:v>176.6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E44-44F5-9CE2-2A07D2643DBC}"/>
            </c:ext>
          </c:extLst>
        </c:ser>
        <c:ser>
          <c:idx val="0"/>
          <c:order val="2"/>
          <c:tx>
            <c:strRef>
              <c:f>Лист1!$B$1</c:f>
              <c:strCache>
                <c:ptCount val="1"/>
                <c:pt idx="0">
                  <c:v>Изделия хлебобулочные,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79.3</c:v>
                </c:pt>
                <c:pt idx="1">
                  <c:v>81.2</c:v>
                </c:pt>
                <c:pt idx="2">
                  <c:v>82.8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E44-44F5-9CE2-2A07D2643DBC}"/>
            </c:ext>
          </c:extLst>
        </c:ser>
        <c:ser>
          <c:idx val="1"/>
          <c:order val="3"/>
          <c:tx>
            <c:strRef>
              <c:f>Лист1!$C$1</c:f>
              <c:strCache>
                <c:ptCount val="1"/>
                <c:pt idx="0">
                  <c:v>Кондитерские изделия,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54</c:v>
                </c:pt>
                <c:pt idx="1">
                  <c:v>55.7</c:v>
                </c:pt>
                <c:pt idx="2">
                  <c:v>58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E44-44F5-9CE2-2A07D2643D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56534016"/>
        <c:axId val="228255424"/>
      </c:lineChart>
      <c:catAx>
        <c:axId val="2565340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28255424"/>
        <c:crosses val="autoZero"/>
        <c:auto val="1"/>
        <c:lblAlgn val="ctr"/>
        <c:lblOffset val="100"/>
        <c:noMultiLvlLbl val="0"/>
      </c:catAx>
      <c:valAx>
        <c:axId val="22825542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5653401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4504816200333226"/>
          <c:y val="0.11326838265388624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8427453728787528E-2"/>
          <c:y val="4.8100716082051492E-2"/>
          <c:w val="0.51674736814854139"/>
          <c:h val="0.85817455631437145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Крупа,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 formatCode="General">
                  <c:v>15.8</c:v>
                </c:pt>
                <c:pt idx="1">
                  <c:v>17</c:v>
                </c:pt>
                <c:pt idx="2" formatCode="General">
                  <c:v>18.100000000000001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5F7-432D-AE1A-04B42C00DEB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Масло сливочное и пасты масляные,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5.7</c:v>
                </c:pt>
                <c:pt idx="1">
                  <c:v>5.9</c:v>
                </c:pt>
                <c:pt idx="2">
                  <c:v>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5F7-432D-AE1A-04B42C00DEB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Макаронные изделия, тыс. тонн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1.6</c:v>
                </c:pt>
                <c:pt idx="1">
                  <c:v>2.2000000000000002</c:v>
                </c:pt>
                <c:pt idx="2">
                  <c:v>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5F7-432D-AE1A-04B42C00DEB2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Сыры и продукты сырные, тыс. тонн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Лист1!$E$2:$E$4</c:f>
              <c:numCache>
                <c:formatCode>0.0</c:formatCode>
                <c:ptCount val="3"/>
                <c:pt idx="0" formatCode="General">
                  <c:v>1.6</c:v>
                </c:pt>
                <c:pt idx="1">
                  <c:v>2</c:v>
                </c:pt>
                <c:pt idx="2" formatCode="General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5F7-432D-AE1A-04B42C00DE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56604672"/>
        <c:axId val="228874432"/>
      </c:lineChart>
      <c:catAx>
        <c:axId val="2566046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28874432"/>
        <c:crosses val="autoZero"/>
        <c:auto val="1"/>
        <c:lblAlgn val="ctr"/>
        <c:lblOffset val="100"/>
        <c:noMultiLvlLbl val="0"/>
      </c:catAx>
      <c:valAx>
        <c:axId val="22887443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5660467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8427453728787528E-2"/>
          <c:y val="4.8100716082051492E-2"/>
          <c:w val="0.51674736814854139"/>
          <c:h val="0.8172265371187713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Мясо убойных животных,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58.7</c:v>
                </c:pt>
                <c:pt idx="1">
                  <c:v>62.1</c:v>
                </c:pt>
                <c:pt idx="2">
                  <c:v>61.8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823-4103-8368-C6E34EEB24A1}"/>
            </c:ext>
          </c:extLst>
        </c:ser>
        <c:ser>
          <c:idx val="2"/>
          <c:order val="1"/>
          <c:tx>
            <c:strRef>
              <c:f>Лист1!$D$1</c:f>
              <c:strCache>
                <c:ptCount val="1"/>
                <c:pt idx="0">
                  <c:v>Колбасные изделия, тыс. тонн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46</c:v>
                </c:pt>
                <c:pt idx="1">
                  <c:v>43.3</c:v>
                </c:pt>
                <c:pt idx="2" formatCode="0.0">
                  <c:v>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823-4103-8368-C6E34EEB24A1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Мясо и субпродукты пищевые домашней птицы,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23.4</c:v>
                </c:pt>
                <c:pt idx="1">
                  <c:v>22.8</c:v>
                </c:pt>
                <c:pt idx="2">
                  <c:v>23.5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823-4103-8368-C6E34EEB24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56605696"/>
        <c:axId val="264482176"/>
      </c:lineChart>
      <c:catAx>
        <c:axId val="2566056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64482176"/>
        <c:crosses val="autoZero"/>
        <c:auto val="1"/>
        <c:lblAlgn val="ctr"/>
        <c:lblOffset val="100"/>
        <c:noMultiLvlLbl val="0"/>
      </c:catAx>
      <c:valAx>
        <c:axId val="26448217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5660569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Отгружено товаров собственного производства, выполнено работ и услуг собственными силами, млрд руб</c:v>
                </c:pt>
              </c:strCache>
            </c:strRef>
          </c:tx>
          <c:spPr>
            <a:solidFill>
              <a:schemeClr val="tx2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56.7</c:v>
                </c:pt>
                <c:pt idx="1">
                  <c:v>63.7</c:v>
                </c:pt>
                <c:pt idx="2" formatCode="0.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70F-4F2E-A214-9EFA404C63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72814592"/>
        <c:axId val="269008896"/>
      </c:barChart>
      <c:catAx>
        <c:axId val="2728145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69008896"/>
        <c:crosses val="autoZero"/>
        <c:auto val="1"/>
        <c:lblAlgn val="ctr"/>
        <c:lblOffset val="100"/>
        <c:noMultiLvlLbl val="0"/>
      </c:catAx>
      <c:valAx>
        <c:axId val="26900889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72814592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1072.4000000000001</c:v>
                </c:pt>
                <c:pt idx="1">
                  <c:v>942.7</c:v>
                </c:pt>
                <c:pt idx="2">
                  <c:v>888.8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7D4-4BF7-88B4-B186A7233D8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производства готовой молочной продукции (в перерасчете на молоко),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561.1</c:v>
                </c:pt>
                <c:pt idx="1">
                  <c:v>489.8</c:v>
                </c:pt>
                <c:pt idx="2">
                  <c:v>426.8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7D4-4BF7-88B4-B186A7233D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72956928"/>
        <c:axId val="269257536"/>
      </c:lineChart>
      <c:catAx>
        <c:axId val="2729569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69257536"/>
        <c:crosses val="autoZero"/>
        <c:auto val="1"/>
        <c:lblAlgn val="ctr"/>
        <c:lblOffset val="100"/>
        <c:noMultiLvlLbl val="0"/>
      </c:catAx>
      <c:valAx>
        <c:axId val="26925753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7295692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8860011128628398"/>
          <c:y val="0.10639864329396108"/>
          <c:w val="0.38227033916516612"/>
          <c:h val="0.88532848158377375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 formatCode="General">
                  <c:v>52.3</c:v>
                </c:pt>
                <c:pt idx="1">
                  <c:v>52</c:v>
                </c:pt>
                <c:pt idx="2">
                  <c:v>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03E-4AD3-9E25-ED863B2DF3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77573120"/>
        <c:axId val="269259264"/>
      </c:lineChart>
      <c:catAx>
        <c:axId val="2775731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69259264"/>
        <c:crosses val="autoZero"/>
        <c:auto val="1"/>
        <c:lblAlgn val="ctr"/>
        <c:lblOffset val="100"/>
        <c:noMultiLvlLbl val="0"/>
      </c:catAx>
      <c:valAx>
        <c:axId val="26925926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7757312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63.2</c:v>
                </c:pt>
                <c:pt idx="1">
                  <c:v>63.6</c:v>
                </c:pt>
                <c:pt idx="2">
                  <c:v>71.3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88B-47DF-84AD-52ED9CF1F5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1362432"/>
        <c:axId val="277160512"/>
      </c:lineChart>
      <c:catAx>
        <c:axId val="2813624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77160512"/>
        <c:crosses val="autoZero"/>
        <c:auto val="1"/>
        <c:lblAlgn val="ctr"/>
        <c:lblOffset val="100"/>
        <c:noMultiLvlLbl val="0"/>
      </c:catAx>
      <c:valAx>
        <c:axId val="27716051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136243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1"/>
          <c:order val="0"/>
          <c:tx>
            <c:strRef>
              <c:f>Лист1!$C$1</c:f>
              <c:strCache>
                <c:ptCount val="1"/>
                <c:pt idx="0">
                  <c:v>Мощность по убою скота,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99.4</c:v>
                </c:pt>
                <c:pt idx="1">
                  <c:v>109.1</c:v>
                </c:pt>
                <c:pt idx="2" formatCode="0.0">
                  <c:v>105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424-4C86-B83F-F8DECC5DEE93}"/>
            </c:ext>
          </c:extLst>
        </c:ser>
        <c:ser>
          <c:idx val="0"/>
          <c:order val="1"/>
          <c:tx>
            <c:strRef>
              <c:f>Лист1!$B$1</c:f>
              <c:strCache>
                <c:ptCount val="1"/>
                <c:pt idx="0">
                  <c:v>Объем производства мяса,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62.9</c:v>
                </c:pt>
                <c:pt idx="1">
                  <c:v>69.3</c:v>
                </c:pt>
                <c:pt idx="2">
                  <c:v>74.8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424-4C86-B83F-F8DECC5DEE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1489920"/>
        <c:axId val="277162240"/>
      </c:lineChart>
      <c:catAx>
        <c:axId val="2814899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77162240"/>
        <c:crosses val="autoZero"/>
        <c:auto val="1"/>
        <c:lblAlgn val="ctr"/>
        <c:lblOffset val="100"/>
        <c:noMultiLvlLbl val="0"/>
      </c:catAx>
      <c:valAx>
        <c:axId val="2771622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8148992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4428792247418316"/>
          <c:h val="0.87037292143597356"/>
        </c:manualLayout>
      </c:layout>
      <c:overlay val="0"/>
      <c:txPr>
        <a:bodyPr/>
        <a:lstStyle/>
        <a:p>
          <a:pPr>
            <a:defRPr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900" baseline="0"/>
      </a:pPr>
      <a:endParaRPr lang="ru-RU"/>
    </a:p>
  </c:tx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116.7</c:v>
                </c:pt>
                <c:pt idx="1">
                  <c:v>121.5</c:v>
                </c:pt>
                <c:pt idx="2">
                  <c:v>124.2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4CE-4C69-9B97-CF90E0A4CC9F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мяса,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64.8</c:v>
                </c:pt>
                <c:pt idx="1">
                  <c:v>60.6</c:v>
                </c:pt>
                <c:pt idx="2" formatCode="0.0">
                  <c:v>62.2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4CE-4C69-9B97-CF90E0A4CC9F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55.5</c:v>
                </c:pt>
                <c:pt idx="1">
                  <c:v>49.9</c:v>
                </c:pt>
                <c:pt idx="2">
                  <c:v>50.1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4CE-4C69-9B97-CF90E0A4CC9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77839360"/>
        <c:axId val="277167424"/>
      </c:lineChart>
      <c:catAx>
        <c:axId val="2778393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77167424"/>
        <c:crosses val="autoZero"/>
        <c:auto val="1"/>
        <c:lblAlgn val="ctr"/>
        <c:lblOffset val="100"/>
        <c:noMultiLvlLbl val="0"/>
      </c:catAx>
      <c:valAx>
        <c:axId val="27716742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7783936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724457470156694"/>
          <c:h val="0.6894818598485527"/>
        </c:manualLayout>
      </c:layout>
      <c:overlay val="0"/>
      <c:txPr>
        <a:bodyPr/>
        <a:lstStyle/>
        <a:p>
          <a:pPr>
            <a:defRPr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900" baseline="0"/>
      </a:pPr>
      <a:endParaRPr lang="ru-RU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157.6</c:v>
                </c:pt>
                <c:pt idx="1">
                  <c:v>157.19999999999999</c:v>
                </c:pt>
                <c:pt idx="2" formatCode="0.0">
                  <c:v>138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24A-425D-A726-0B0161813426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производства хлеба и хлебобулочных изделий,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79.3</c:v>
                </c:pt>
                <c:pt idx="1">
                  <c:v>80.2</c:v>
                </c:pt>
                <c:pt idx="2">
                  <c:v>66.900000000000006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24A-425D-A726-0B01618134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8768000"/>
        <c:axId val="284657920"/>
      </c:lineChart>
      <c:catAx>
        <c:axId val="2887680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84657920"/>
        <c:crosses val="autoZero"/>
        <c:auto val="1"/>
        <c:lblAlgn val="ctr"/>
        <c:lblOffset val="100"/>
        <c:noMultiLvlLbl val="0"/>
      </c:catAx>
      <c:valAx>
        <c:axId val="28465792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876800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50.3</c:v>
                </c:pt>
                <c:pt idx="1">
                  <c:v>51.1</c:v>
                </c:pt>
                <c:pt idx="2">
                  <c:v>48.5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D9B-4844-A136-3807002174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8883200"/>
        <c:axId val="284659648"/>
      </c:lineChart>
      <c:catAx>
        <c:axId val="2888832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84659648"/>
        <c:crosses val="autoZero"/>
        <c:auto val="1"/>
        <c:lblAlgn val="ctr"/>
        <c:lblOffset val="100"/>
        <c:noMultiLvlLbl val="0"/>
      </c:catAx>
      <c:valAx>
        <c:axId val="28465964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888320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50.8</c:v>
                </c:pt>
                <c:pt idx="1">
                  <c:v>67.3</c:v>
                </c:pt>
                <c:pt idx="2">
                  <c:v>63.2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8D9-4347-9E5A-FA30C20744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3185024"/>
        <c:axId val="293019648"/>
      </c:lineChart>
      <c:catAx>
        <c:axId val="2931850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3019648"/>
        <c:crosses val="autoZero"/>
        <c:auto val="1"/>
        <c:lblAlgn val="ctr"/>
        <c:lblOffset val="100"/>
        <c:noMultiLvlLbl val="0"/>
      </c:catAx>
      <c:valAx>
        <c:axId val="29301964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9318502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625.20000000000005</c:v>
                </c:pt>
                <c:pt idx="1">
                  <c:v>483.4</c:v>
                </c:pt>
                <c:pt idx="2">
                  <c:v>424.7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F92-4CFD-8476-255246140F9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зерна,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317.7</c:v>
                </c:pt>
                <c:pt idx="1">
                  <c:v>325.2</c:v>
                </c:pt>
                <c:pt idx="2">
                  <c:v>268.2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F92-4CFD-8476-255246140F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3370368"/>
        <c:axId val="293021376"/>
      </c:lineChart>
      <c:catAx>
        <c:axId val="2933703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3021376"/>
        <c:crosses val="autoZero"/>
        <c:auto val="1"/>
        <c:lblAlgn val="ctr"/>
        <c:lblOffset val="100"/>
        <c:noMultiLvlLbl val="0"/>
      </c:catAx>
      <c:valAx>
        <c:axId val="29302137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9337036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Мощность единовременного хранения,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922</c:v>
                </c:pt>
                <c:pt idx="1">
                  <c:v>834</c:v>
                </c:pt>
                <c:pt idx="2">
                  <c:v>918.7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8FE-4172-AD7B-C74D3F99833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хранения,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300</c:v>
                </c:pt>
                <c:pt idx="1">
                  <c:v>300</c:v>
                </c:pt>
                <c:pt idx="2">
                  <c:v>389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8FE-4172-AD7B-C74D3F9983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9991168"/>
        <c:axId val="293025984"/>
      </c:lineChart>
      <c:catAx>
        <c:axId val="2899911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3025984"/>
        <c:crosses val="autoZero"/>
        <c:auto val="1"/>
        <c:lblAlgn val="ctr"/>
        <c:lblOffset val="100"/>
        <c:noMultiLvlLbl val="0"/>
      </c:catAx>
      <c:valAx>
        <c:axId val="29302598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999116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мощностей хранения,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32.5</c:v>
                </c:pt>
                <c:pt idx="1">
                  <c:v>36</c:v>
                </c:pt>
                <c:pt idx="2">
                  <c:v>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09C-4233-96D3-499D1F04A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9991680"/>
        <c:axId val="297230336"/>
      </c:lineChart>
      <c:catAx>
        <c:axId val="2899916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7230336"/>
        <c:crosses val="autoZero"/>
        <c:auto val="1"/>
        <c:lblAlgn val="ctr"/>
        <c:lblOffset val="100"/>
        <c:noMultiLvlLbl val="0"/>
      </c:catAx>
      <c:valAx>
        <c:axId val="29723033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999168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748402157851941"/>
          <c:y val="5.2914572131519795E-2"/>
          <c:w val="0.53798754950906247"/>
          <c:h val="0.8288651074228311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rgbClr val="FF0000"/>
            </a:solidFill>
            <a:ln>
              <a:solidFill>
                <a:srgbClr val="FF0000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#,##0.00</c:formatCode>
                <c:ptCount val="3"/>
                <c:pt idx="0">
                  <c:v>5720.5</c:v>
                </c:pt>
                <c:pt idx="1">
                  <c:v>7189.7</c:v>
                </c:pt>
                <c:pt idx="2">
                  <c:v>7568.5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195-4E09-BBDF-1EDAEC146DE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Краевой бюджет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dLbls>
            <c:dLbl>
              <c:idx val="0"/>
              <c:layout>
                <c:manualLayout>
                  <c:x val="3.3882536014443611E-2"/>
                  <c:y val="8.28569481676508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195-4E09-BBDF-1EDAEC146DEB}"/>
                </c:ext>
              </c:extLst>
            </c:dLbl>
            <c:dLbl>
              <c:idx val="1"/>
              <c:layout>
                <c:manualLayout>
                  <c:x val="4.3123227654746417E-2"/>
                  <c:y val="9.20632757418342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195-4E09-BBDF-1EDAEC146DEB}"/>
                </c:ext>
              </c:extLst>
            </c:dLbl>
            <c:dLbl>
              <c:idx val="2"/>
              <c:layout>
                <c:manualLayout>
                  <c:x val="3.6962524023373002E-2"/>
                  <c:y val="1.841265514836689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195-4E09-BBDF-1EDAEC146DE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#,##0.00</c:formatCode>
                <c:ptCount val="3"/>
                <c:pt idx="0">
                  <c:v>4593.2</c:v>
                </c:pt>
                <c:pt idx="1">
                  <c:v>5202.8999999999996</c:v>
                </c:pt>
                <c:pt idx="2">
                  <c:v>6008.8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195-4E09-BBDF-1EDAEC146DE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Федеральный бюджет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6.160461093535202E-3"/>
                  <c:y val="8.28569481676506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195-4E09-BBDF-1EDAEC146DEB}"/>
                </c:ext>
              </c:extLst>
            </c:dLbl>
            <c:dLbl>
              <c:idx val="1"/>
              <c:layout>
                <c:manualLayout>
                  <c:x val="3.080230546767601E-3"/>
                  <c:y val="9.66664395289259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195-4E09-BBDF-1EDAEC146DEB}"/>
                </c:ext>
              </c:extLst>
            </c:dLbl>
            <c:dLbl>
              <c:idx val="2"/>
              <c:layout>
                <c:manualLayout>
                  <c:x val="0"/>
                  <c:y val="8.28569481676506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195-4E09-BBDF-1EDAEC146DE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#,##0.00</c:formatCode>
                <c:ptCount val="3"/>
                <c:pt idx="0">
                  <c:v>1127.3</c:v>
                </c:pt>
                <c:pt idx="1">
                  <c:v>1986.8</c:v>
                </c:pt>
                <c:pt idx="2">
                  <c:v>1559.7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195-4E09-BBDF-1EDAEC146D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5520896"/>
        <c:axId val="293038336"/>
      </c:barChart>
      <c:catAx>
        <c:axId val="1655208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3038336"/>
        <c:crosses val="autoZero"/>
        <c:auto val="1"/>
        <c:lblAlgn val="ctr"/>
        <c:lblOffset val="100"/>
        <c:noMultiLvlLbl val="0"/>
      </c:catAx>
      <c:valAx>
        <c:axId val="293038336"/>
        <c:scaling>
          <c:orientation val="minMax"/>
        </c:scaling>
        <c:delete val="0"/>
        <c:axPos val="l"/>
        <c:numFmt formatCode="#,##0.00" sourceLinked="1"/>
        <c:majorTickMark val="out"/>
        <c:minorTickMark val="none"/>
        <c:tickLblPos val="nextTo"/>
        <c:crossAx val="16552089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3671095320484061"/>
          <c:y val="0.21690784420852924"/>
          <c:w val="0.36171479467337331"/>
          <c:h val="0.48406972034550749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6"/>
    </mc:Choice>
    <mc:Fallback>
      <c:style val="6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 граждан-получателей гос.поддержки (чел.)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105</c:v>
                </c:pt>
                <c:pt idx="1">
                  <c:v>118</c:v>
                </c:pt>
                <c:pt idx="2">
                  <c:v>146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AFA-46CF-B65A-E4187971BC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2931072"/>
        <c:axId val="336800000"/>
      </c:lineChart>
      <c:catAx>
        <c:axId val="3329310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6800000"/>
        <c:crosses val="autoZero"/>
        <c:auto val="1"/>
        <c:lblAlgn val="ctr"/>
        <c:lblOffset val="100"/>
        <c:noMultiLvlLbl val="0"/>
      </c:catAx>
      <c:valAx>
        <c:axId val="33680000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293107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dLbls>
            <c:numFmt formatCode="#,##0.00" sourceLinked="0"/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9.42</c:v>
                </c:pt>
                <c:pt idx="1">
                  <c:v>9.2899999999999991</c:v>
                </c:pt>
                <c:pt idx="2">
                  <c:v>9.3000000000000007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FE8-4897-9D3C-425B1D35E5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26156544"/>
        <c:axId val="336801152"/>
      </c:lineChart>
      <c:catAx>
        <c:axId val="4261565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6801152"/>
        <c:crosses val="autoZero"/>
        <c:auto val="1"/>
        <c:lblAlgn val="ctr"/>
        <c:lblOffset val="100"/>
        <c:noMultiLvlLbl val="0"/>
      </c:catAx>
      <c:valAx>
        <c:axId val="33680115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4261565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Федеральный бюджет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1.7179240803808109E-2"/>
                  <c:y val="-9.99668795377909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5BA-473F-A0F8-A4C2983625AF}"/>
                </c:ext>
              </c:extLst>
            </c:dLbl>
            <c:dLbl>
              <c:idx val="1"/>
              <c:layout>
                <c:manualLayout>
                  <c:x val="0"/>
                  <c:y val="-8.458735960890001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5BA-473F-A0F8-A4C2983625AF}"/>
                </c:ext>
              </c:extLst>
            </c:dLbl>
            <c:dLbl>
              <c:idx val="2"/>
              <c:layout>
                <c:manualLayout>
                  <c:x val="5.7264136012693178E-3"/>
                  <c:y val="-9.99668795377909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5BA-473F-A0F8-A4C2983625A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20.100000000000001</c:v>
                </c:pt>
                <c:pt idx="1">
                  <c:v>14.4</c:v>
                </c:pt>
                <c:pt idx="2">
                  <c:v>9.3000000000000007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5BA-473F-A0F8-A4C2983625AF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Краевой бюджет</c:v>
                </c:pt>
              </c:strCache>
            </c:strRef>
          </c:tx>
          <c:invertIfNegative val="0"/>
          <c:dLbls>
            <c:dLbl>
              <c:idx val="2"/>
              <c:layout>
                <c:manualLayout>
                  <c:x val="-5.7268644999781317E-3"/>
                  <c:y val="-9.6591256561272557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5BA-473F-A0F8-A4C2983625A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327.9</c:v>
                </c:pt>
                <c:pt idx="1">
                  <c:v>307.89999999999998</c:v>
                </c:pt>
                <c:pt idx="2">
                  <c:v>397.2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E5BA-473F-A0F8-A4C2983625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32934144"/>
        <c:axId val="336802880"/>
      </c:barChart>
      <c:catAx>
        <c:axId val="3329341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aseline="0"/>
            </a:pPr>
            <a:endParaRPr lang="ru-RU"/>
          </a:p>
        </c:txPr>
        <c:crossAx val="336802880"/>
        <c:crosses val="autoZero"/>
        <c:auto val="1"/>
        <c:lblAlgn val="ctr"/>
        <c:lblOffset val="100"/>
        <c:noMultiLvlLbl val="0"/>
      </c:catAx>
      <c:valAx>
        <c:axId val="33680288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2934144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dLbl>
              <c:idx val="2"/>
              <c:layout>
                <c:manualLayout>
                  <c:x val="0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B1D-45B5-AEC8-EF1012FB37C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348</c:v>
                </c:pt>
                <c:pt idx="1">
                  <c:v>260.7</c:v>
                </c:pt>
                <c:pt idx="2">
                  <c:v>347.4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B1D-45B5-AEC8-EF1012FB37C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0</c:v>
                </c:pt>
                <c:pt idx="1">
                  <c:v>35.5</c:v>
                </c:pt>
                <c:pt idx="2">
                  <c:v>70.3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B1D-45B5-AEC8-EF1012FB37C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Столбец3</c:v>
                </c:pt>
              </c:strCache>
            </c:strRef>
          </c:tx>
          <c:spPr>
            <a:solidFill>
              <a:schemeClr val="accent5"/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28.9</c:v>
                </c:pt>
                <c:pt idx="1">
                  <c:v>29</c:v>
                </c:pt>
                <c:pt idx="2">
                  <c:v>31.5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B1D-45B5-AEC8-EF1012FB37C1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Столбец4</c:v>
                </c:pt>
              </c:strCache>
            </c:strRef>
          </c:tx>
          <c:spPr>
            <a:solidFill>
              <a:schemeClr val="accent6"/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0</c:v>
                </c:pt>
                <c:pt idx="1">
                  <c:v>75</c:v>
                </c:pt>
                <c:pt idx="2">
                  <c:v>74.8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B1D-45B5-AEC8-EF1012FB37C1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Столбец5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Лист1!$F$2:$F$4</c:f>
              <c:numCache>
                <c:formatCode>General</c:formatCode>
                <c:ptCount val="3"/>
                <c:pt idx="0">
                  <c:v>13.3</c:v>
                </c:pt>
                <c:pt idx="1">
                  <c:v>14.4</c:v>
                </c:pt>
                <c:pt idx="2">
                  <c:v>12.6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B1D-45B5-AEC8-EF1012FB37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933632"/>
        <c:axId val="336804032"/>
      </c:barChart>
      <c:catAx>
        <c:axId val="3329336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6804032"/>
        <c:crosses val="autoZero"/>
        <c:auto val="1"/>
        <c:lblAlgn val="ctr"/>
        <c:lblOffset val="100"/>
        <c:noMultiLvlLbl val="0"/>
      </c:catAx>
      <c:valAx>
        <c:axId val="33680403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29336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744718704791247"/>
          <c:y val="0.13899303363367291"/>
          <c:w val="0.55330161472812345"/>
          <c:h val="0.7584679951775765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 получателей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3.5105074754501437E-7"/>
                  <c:y val="5.2539426290482329E-3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27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8E9-4866-BB7A-38F47E568341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dirty="0"/>
                      <a:t>31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8E9-4866-BB7A-38F47E56834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37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8E9-4866-BB7A-38F47E56834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27</c:v>
                </c:pt>
                <c:pt idx="1">
                  <c:v>31</c:v>
                </c:pt>
                <c:pt idx="2">
                  <c:v>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CE-4BE3-8E69-BEBC141CFB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28777984"/>
        <c:axId val="336399168"/>
      </c:barChart>
      <c:catAx>
        <c:axId val="4287779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6399168"/>
        <c:crosses val="autoZero"/>
        <c:auto val="1"/>
        <c:lblAlgn val="ctr"/>
        <c:lblOffset val="100"/>
        <c:noMultiLvlLbl val="0"/>
      </c:catAx>
      <c:valAx>
        <c:axId val="33639916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42877798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786172532315099"/>
          <c:y val="0.424857325607085"/>
          <c:w val="0.30926412391248864"/>
          <c:h val="0.1467454847702274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671256642308352"/>
          <c:y val="2.8802866679014352E-2"/>
          <c:w val="0.43781669357982078"/>
          <c:h val="0.723900331497560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Сумма грантовой поддержки (млн руб.)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r>
                      <a:rPr lang="en-US" dirty="0"/>
                      <a:t>229,5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F8C-4CDA-B5D9-28354A1FC277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dirty="0"/>
                      <a:t>241,0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F8C-4CDA-B5D9-28354A1FC277}"/>
                </c:ext>
              </c:extLst>
            </c:dLbl>
            <c:dLbl>
              <c:idx val="2"/>
              <c:layout>
                <c:manualLayout>
                  <c:x val="3.4665015847644251E-3"/>
                  <c:y val="-1.1000967828004439E-17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373,0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F8C-4CDA-B5D9-28354A1FC27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229.5</c:v>
                </c:pt>
                <c:pt idx="1">
                  <c:v>241</c:v>
                </c:pt>
                <c:pt idx="2">
                  <c:v>373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4C-44A4-A9F5-12FC528028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28778496"/>
        <c:axId val="431301184"/>
      </c:barChart>
      <c:catAx>
        <c:axId val="4287784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431301184"/>
        <c:crosses val="autoZero"/>
        <c:auto val="1"/>
        <c:lblAlgn val="ctr"/>
        <c:lblOffset val="100"/>
        <c:noMultiLvlLbl val="0"/>
      </c:catAx>
      <c:valAx>
        <c:axId val="43130118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42877849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6622874106488741"/>
          <c:y val="0.27703557267431972"/>
          <c:w val="0.36630385769765345"/>
          <c:h val="0.22510649878854083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ru-RU" sz="800" b="0" i="1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800" b="1" i="1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Налоги, уплаченные сельскохозяйственными организациями</a:t>
            </a:r>
            <a:r>
              <a:rPr lang="ru-RU" sz="800" b="0" i="1" baseline="0" dirty="0">
                <a:effectLst/>
              </a:rPr>
              <a:t>, </a:t>
            </a:r>
            <a:r>
              <a:rPr lang="ru-RU" sz="800" b="1" i="1" baseline="0" dirty="0">
                <a:effectLst/>
              </a:rPr>
              <a:t>млн руб.</a:t>
            </a:r>
            <a:endParaRPr lang="ru-RU" sz="800" dirty="0">
              <a:effectLst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800" i="1"/>
            </a:pPr>
            <a:r>
              <a:rPr lang="ru-RU" sz="800" b="1" i="1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ru-RU" sz="800" b="0" i="1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(по данным годового отчета о финансово-экономическом состоянии товаропроизводителей агропромышленного комплекса)</a:t>
            </a:r>
            <a:endParaRPr lang="ru-RU" sz="800" b="1" i="1" u="none" strike="noStrike" kern="1200" baseline="0" dirty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0.11713791738704774"/>
          <c:y val="2.599778987414063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 lang="ru-RU" sz="800" b="0" i="1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042667388783581"/>
          <c:y val="0.41468670889722914"/>
          <c:w val="0.85077342887495577"/>
          <c:h val="0.4217703799598182"/>
        </c:manualLayout>
      </c:layout>
      <c:lineChart>
        <c:grouping val="standard"/>
        <c:varyColors val="0"/>
        <c:ser>
          <c:idx val="0"/>
          <c:order val="0"/>
          <c:tx>
            <c:strRef>
              <c:f>'слайд 26'!$A$24</c:f>
              <c:strCache>
                <c:ptCount val="1"/>
                <c:pt idx="0">
                  <c:v>Налоги, уплаченные сельскохозяйственными организациями (по данным  годового отчета о финансово-экономическом состоянии товаропроизводителей агропромышленного комплекса),млн руб.</c:v>
                </c:pt>
              </c:strCache>
            </c:strRef>
          </c:tx>
          <c:spPr>
            <a:ln w="28575" cap="rnd" cmpd="sng" algn="ctr">
              <a:solidFill>
                <a:schemeClr val="accent2"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 cap="flat" cmpd="sng" algn="ctr">
                <a:solidFill>
                  <a:schemeClr val="accent2">
                    <a:shade val="95000"/>
                    <a:satMod val="105000"/>
                  </a:schemeClr>
                </a:solidFill>
                <a:prstDash val="solid"/>
                <a:round/>
              </a:ln>
              <a:effectLst/>
            </c:spPr>
          </c:marker>
          <c:dLbls>
            <c:dLbl>
              <c:idx val="0"/>
              <c:layout>
                <c:manualLayout>
                  <c:x val="-7.2072187664661641E-2"/>
                  <c:y val="-0.1000021161669867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AD6-48E2-888A-EC51FBD70504}"/>
                </c:ext>
              </c:extLst>
            </c:dLbl>
            <c:dLbl>
              <c:idx val="1"/>
              <c:layout>
                <c:manualLayout>
                  <c:x val="-7.9057548032728173E-2"/>
                  <c:y val="-8.373209854989657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D6-48E2-888A-EC51FBD70504}"/>
                </c:ext>
              </c:extLst>
            </c:dLbl>
            <c:dLbl>
              <c:idx val="2"/>
              <c:layout>
                <c:manualLayout>
                  <c:x val="-7.9664871498338272E-2"/>
                  <c:y val="-8.398537728612165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AD6-48E2-888A-EC51FBD7050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26'!$E$21:$G$21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26'!$E$24:$G$24</c:f>
              <c:numCache>
                <c:formatCode>0</c:formatCode>
                <c:ptCount val="3"/>
                <c:pt idx="0">
                  <c:v>5935.50108</c:v>
                </c:pt>
                <c:pt idx="1">
                  <c:v>6734.1260000000002</c:v>
                </c:pt>
                <c:pt idx="2" formatCode="General">
                  <c:v>7893.7047000000002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AD6-48E2-888A-EC51FBD705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8212992"/>
        <c:axId val="62528256"/>
      </c:lineChart>
      <c:catAx>
        <c:axId val="1682129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62528256"/>
        <c:crosses val="autoZero"/>
        <c:auto val="1"/>
        <c:lblAlgn val="ctr"/>
        <c:lblOffset val="100"/>
        <c:noMultiLvlLbl val="0"/>
      </c:catAx>
      <c:valAx>
        <c:axId val="62528256"/>
        <c:scaling>
          <c:orientation val="minMax"/>
          <c:min val="500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68212992"/>
        <c:crosses val="autoZero"/>
        <c:crossBetween val="between"/>
        <c:majorUnit val="1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prstDash val="solid"/>
    </a:ln>
    <a:effectLst/>
  </c:spPr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567823346425561"/>
          <c:y val="7.4374302091470654E-2"/>
          <c:w val="0.57989349222635389"/>
          <c:h val="0.75780800414380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26'!$A$3</c:f>
              <c:strCache>
                <c:ptCount val="1"/>
                <c:pt idx="0">
                  <c:v>Объем отгруженной продукции по виду экономической деятельности "производство пищевых продуктов", млн руб.</c:v>
                </c:pt>
              </c:strCache>
            </c:strRef>
          </c:tx>
          <c:spPr>
            <a:solidFill>
              <a:srgbClr val="8CAF47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rgbClr val="8CAF47"/>
              </a:solidFill>
            </c:spPr>
            <c:extLst>
              <c:ext xmlns:c16="http://schemas.microsoft.com/office/drawing/2014/chart" uri="{C3380CC4-5D6E-409C-BE32-E72D297353CC}">
                <c16:uniqueId val="{00000001-CFE4-4772-AAA9-B92C6E3C7F9B}"/>
              </c:ext>
            </c:extLst>
          </c:dPt>
          <c:dLbls>
            <c:dLbl>
              <c:idx val="0"/>
              <c:spPr>
                <a:solidFill>
                  <a:schemeClr val="accent3">
                    <a:lumMod val="20000"/>
                    <a:lumOff val="80000"/>
                  </a:schemeClr>
                </a:solidFill>
                <a:effectLst>
                  <a:glow>
                    <a:schemeClr val="bg1"/>
                  </a:glow>
                  <a:softEdge rad="0"/>
                </a:effectLst>
              </c:spPr>
              <c:txPr>
                <a:bodyPr/>
                <a:lstStyle/>
                <a:p>
                  <a:pPr algn="ctr">
                    <a:defRPr lang="ru-RU" sz="1000" b="0" i="0" u="none" strike="noStrike" kern="1200" baseline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ru-RU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CFE4-4772-AAA9-B92C6E3C7F9B}"/>
                </c:ext>
              </c:extLst>
            </c:dLbl>
            <c:spPr>
              <a:solidFill>
                <a:schemeClr val="accent3">
                  <a:lumMod val="20000"/>
                  <a:lumOff val="80000"/>
                </a:schemeClr>
              </a:solidFill>
              <a:effectLst>
                <a:glow>
                  <a:schemeClr val="bg1"/>
                </a:glow>
              </a:effectLst>
            </c:spPr>
            <c:txPr>
              <a:bodyPr/>
              <a:lstStyle/>
              <a:p>
                <a:pPr algn="ctr">
                  <a:defRPr lang="ru-RU" sz="10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26'!$E$3:$G$3</c:f>
              <c:numCache>
                <c:formatCode>#,##0</c:formatCode>
                <c:ptCount val="3"/>
                <c:pt idx="0">
                  <c:v>62089.8</c:v>
                </c:pt>
                <c:pt idx="1">
                  <c:v>70348.100000000006</c:v>
                </c:pt>
                <c:pt idx="2">
                  <c:v>79975.5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FE4-4772-AAA9-B92C6E3C7F9B}"/>
            </c:ext>
          </c:extLst>
        </c:ser>
        <c:ser>
          <c:idx val="1"/>
          <c:order val="1"/>
          <c:tx>
            <c:strRef>
              <c:f>'слайд 26'!$A$4</c:f>
              <c:strCache>
                <c:ptCount val="1"/>
                <c:pt idx="0">
                  <c:v>Продукция сельского хозяйства, млн руб.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Lbls>
            <c:spPr>
              <a:solidFill>
                <a:schemeClr val="accent4">
                  <a:lumMod val="20000"/>
                  <a:lumOff val="80000"/>
                </a:schemeClr>
              </a:solidFill>
            </c:spPr>
            <c:txPr>
              <a:bodyPr/>
              <a:lstStyle/>
              <a:p>
                <a:pPr algn="ctr">
                  <a:defRPr lang="ru-RU" sz="10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26'!$E$4:$G$4</c:f>
              <c:numCache>
                <c:formatCode>#,##0</c:formatCode>
                <c:ptCount val="3"/>
                <c:pt idx="0">
                  <c:v>105973.3</c:v>
                </c:pt>
                <c:pt idx="1">
                  <c:v>122606.3</c:v>
                </c:pt>
                <c:pt idx="2">
                  <c:v>136232.1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FE4-4772-AAA9-B92C6E3C7F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168214016"/>
        <c:axId val="62530688"/>
      </c:barChart>
      <c:catAx>
        <c:axId val="1682140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62530688"/>
        <c:crosses val="autoZero"/>
        <c:auto val="1"/>
        <c:lblAlgn val="ctr"/>
        <c:lblOffset val="100"/>
        <c:noMultiLvlLbl val="0"/>
      </c:catAx>
      <c:valAx>
        <c:axId val="62530688"/>
        <c:scaling>
          <c:orientation val="minMax"/>
          <c:max val="140000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txPr>
          <a:bodyPr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6821401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71854005600684878"/>
          <c:y val="8.4100318433541155E-2"/>
          <c:w val="0.26589794761366387"/>
          <c:h val="0.90548637202553151"/>
        </c:manualLayout>
      </c:layout>
      <c:overlay val="0"/>
      <c:txPr>
        <a:bodyPr/>
        <a:lstStyle/>
        <a:p>
          <a:pPr>
            <a:defRPr lang="ru-RU" sz="800" b="0" i="0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</c:sp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35248778313357"/>
          <c:y val="4.5201441074618522E-2"/>
          <c:w val="0.53242750152693608"/>
          <c:h val="0.847818787824192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26'!$A$11</c:f>
              <c:strCache>
                <c:ptCount val="1"/>
                <c:pt idx="0">
                  <c:v>численность сельского населения, чел.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26'!$E$10:$G$10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26'!$E$11:$G$11</c:f>
              <c:numCache>
                <c:formatCode>#,##0</c:formatCode>
                <c:ptCount val="3"/>
                <c:pt idx="0">
                  <c:v>641437</c:v>
                </c:pt>
                <c:pt idx="1">
                  <c:v>634328</c:v>
                </c:pt>
                <c:pt idx="2">
                  <c:v>584347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0C-4AF7-9AEE-A1CA9F9B1F9D}"/>
            </c:ext>
          </c:extLst>
        </c:ser>
        <c:ser>
          <c:idx val="2"/>
          <c:order val="1"/>
          <c:tx>
            <c:strRef>
              <c:f>'слайд 26'!$A$12</c:f>
              <c:strCache>
                <c:ptCount val="1"/>
                <c:pt idx="0">
                  <c:v>среднегодовая численность работающих в сельскохозяйственных организациях, чел.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1.4814096944099492E-3"/>
                  <c:y val="2.348350832676640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80C-4AF7-9AEE-A1CA9F9B1F9D}"/>
                </c:ext>
              </c:extLst>
            </c:dLbl>
            <c:dLbl>
              <c:idx val="1"/>
              <c:layout>
                <c:manualLayout>
                  <c:x val="4.1350104462710077E-3"/>
                  <c:y val="1.948321076708280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80C-4AF7-9AEE-A1CA9F9B1F9D}"/>
                </c:ext>
              </c:extLst>
            </c:dLbl>
            <c:dLbl>
              <c:idx val="2"/>
              <c:layout>
                <c:manualLayout>
                  <c:x val="-1.4311503970033739E-3"/>
                  <c:y val="2.305556191366835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80C-4AF7-9AEE-A1CA9F9B1F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26'!$E$10:$G$10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26'!$E$12:$G$12</c:f>
              <c:numCache>
                <c:formatCode>#,##0</c:formatCode>
                <c:ptCount val="3"/>
                <c:pt idx="0">
                  <c:v>20693</c:v>
                </c:pt>
                <c:pt idx="1">
                  <c:v>19483.599999999999</c:v>
                </c:pt>
                <c:pt idx="2">
                  <c:v>19058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80C-4AF7-9AEE-A1CA9F9B1F9D}"/>
            </c:ext>
          </c:extLst>
        </c:ser>
        <c:ser>
          <c:idx val="1"/>
          <c:order val="2"/>
          <c:tx>
            <c:strRef>
              <c:f>'слайд 26'!$A$13</c:f>
              <c:strCache>
                <c:ptCount val="1"/>
                <c:pt idx="0">
                  <c:v>среднегодовая численность работников производства пищевых продуктов, чел.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4.9452444111886661E-3"/>
                  <c:y val="3.340638805052628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80C-4AF7-9AEE-A1CA9F9B1F9D}"/>
                </c:ext>
              </c:extLst>
            </c:dLbl>
            <c:dLbl>
              <c:idx val="1"/>
              <c:layout>
                <c:manualLayout>
                  <c:x val="3.51713661739152E-3"/>
                  <c:y val="2.586521200309985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80C-4AF7-9AEE-A1CA9F9B1F9D}"/>
                </c:ext>
              </c:extLst>
            </c:dLbl>
            <c:dLbl>
              <c:idx val="2"/>
              <c:layout>
                <c:manualLayout>
                  <c:x val="4.293451191010122E-3"/>
                  <c:y val="3.31165943476739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80C-4AF7-9AEE-A1CA9F9B1F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26'!$E$10:$G$10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26'!$E$13:$G$13</c:f>
              <c:numCache>
                <c:formatCode>#,##0</c:formatCode>
                <c:ptCount val="3"/>
                <c:pt idx="0">
                  <c:v>10024</c:v>
                </c:pt>
                <c:pt idx="1">
                  <c:v>11027</c:v>
                </c:pt>
                <c:pt idx="2">
                  <c:v>10263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A80C-4AF7-9AEE-A1CA9F9B1F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8285184"/>
        <c:axId val="62532416"/>
      </c:barChart>
      <c:lineChart>
        <c:grouping val="standard"/>
        <c:varyColors val="0"/>
        <c:ser>
          <c:idx val="3"/>
          <c:order val="3"/>
          <c:tx>
            <c:strRef>
              <c:f>'слайд 26'!$A$14</c:f>
              <c:strCache>
                <c:ptCount val="1"/>
                <c:pt idx="0">
                  <c:v>удельный вес занятых в сельском хозяйстве в общей численности сельского населения, %</c:v>
                </c:pt>
              </c:strCache>
            </c:strRef>
          </c:tx>
          <c:spPr>
            <a:ln w="28575" cap="rnd" cmpd="sng" algn="ctr">
              <a:solidFill>
                <a:schemeClr val="accent1">
                  <a:lumMod val="60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60000"/>
                </a:schemeClr>
              </a:solidFill>
              <a:ln w="9525" cap="flat" cmpd="sng" algn="ctr">
                <a:solidFill>
                  <a:schemeClr val="accent1">
                    <a:lumMod val="60000"/>
                    <a:shade val="95000"/>
                    <a:satMod val="105000"/>
                  </a:schemeClr>
                </a:solidFill>
                <a:prstDash val="solid"/>
                <a:round/>
              </a:ln>
              <a:effectLst/>
            </c:spPr>
          </c:marker>
          <c:dLbls>
            <c:dLbl>
              <c:idx val="0"/>
              <c:layout>
                <c:manualLayout>
                  <c:x val="-2.2353442311116321E-2"/>
                  <c:y val="-3.838642539263163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80C-4AF7-9AEE-A1CA9F9B1F9D}"/>
                </c:ext>
              </c:extLst>
            </c:dLbl>
            <c:dLbl>
              <c:idx val="1"/>
              <c:layout>
                <c:manualLayout>
                  <c:x val="-2.5409230131237619E-2"/>
                  <c:y val="-3.93199780263618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A80C-4AF7-9AEE-A1CA9F9B1F9D}"/>
                </c:ext>
              </c:extLst>
            </c:dLbl>
            <c:dLbl>
              <c:idx val="2"/>
              <c:layout>
                <c:manualLayout>
                  <c:x val="-2.4952388894272919E-2"/>
                  <c:y val="-3.57304599749526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A80C-4AF7-9AEE-A1CA9F9B1F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26'!$E$10:$G$10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26'!$E$14:$G$14</c:f>
              <c:numCache>
                <c:formatCode>0.0</c:formatCode>
                <c:ptCount val="3"/>
                <c:pt idx="0">
                  <c:v>10.414117052804874</c:v>
                </c:pt>
                <c:pt idx="1">
                  <c:v>10.302398759001653</c:v>
                </c:pt>
                <c:pt idx="2">
                  <c:v>11.138929437474651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A80C-4AF7-9AEE-A1CA9F9B1F9D}"/>
            </c:ext>
          </c:extLst>
        </c:ser>
        <c:ser>
          <c:idx val="4"/>
          <c:order val="4"/>
          <c:tx>
            <c:strRef>
              <c:f>'слайд 26'!$A$15</c:f>
              <c:strCache>
                <c:ptCount val="1"/>
                <c:pt idx="0">
                  <c:v>удельный вес работающих в сельском хозяйстве в общей численности работающих в экономике края,  %</c:v>
                </c:pt>
              </c:strCache>
            </c:strRef>
          </c:tx>
          <c:spPr>
            <a:ln w="28575" cap="rnd" cmpd="sng" algn="ctr">
              <a:solidFill>
                <a:schemeClr val="accent3">
                  <a:lumMod val="60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60000"/>
                </a:schemeClr>
              </a:solidFill>
              <a:ln w="9525" cap="flat" cmpd="sng" algn="ctr">
                <a:solidFill>
                  <a:schemeClr val="accent3">
                    <a:lumMod val="60000"/>
                    <a:shade val="95000"/>
                    <a:satMod val="105000"/>
                  </a:schemeClr>
                </a:solidFill>
                <a:prstDash val="solid"/>
                <a:round/>
              </a:ln>
              <a:effectLst/>
            </c:spPr>
          </c:marker>
          <c:dLbls>
            <c:dLbl>
              <c:idx val="0"/>
              <c:layout>
                <c:manualLayout>
                  <c:x val="-2.5348490756120702E-2"/>
                  <c:y val="-3.711374411852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80C-4AF7-9AEE-A1CA9F9B1F9D}"/>
                </c:ext>
              </c:extLst>
            </c:dLbl>
            <c:dLbl>
              <c:idx val="1"/>
              <c:layout>
                <c:manualLayout>
                  <c:x val="-2.3141251163514003E-2"/>
                  <c:y val="-3.77202833318821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80C-4AF7-9AEE-A1CA9F9B1F9D}"/>
                </c:ext>
              </c:extLst>
            </c:dLbl>
            <c:dLbl>
              <c:idx val="2"/>
              <c:layout>
                <c:manualLayout>
                  <c:x val="-2.1313886215655206E-2"/>
                  <c:y val="-4.44154853664907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A80C-4AF7-9AEE-A1CA9F9B1F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 algn="ctr">
                  <a:defRPr lang="ru-RU" sz="10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26'!$E$10:$G$10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26'!$E$15:$G$15</c:f>
              <c:numCache>
                <c:formatCode>0.0</c:formatCode>
                <c:ptCount val="3"/>
                <c:pt idx="0">
                  <c:v>2.2581563936719675</c:v>
                </c:pt>
                <c:pt idx="1">
                  <c:v>2.1515797164282513</c:v>
                </c:pt>
                <c:pt idx="2">
                  <c:v>2.096831867267396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0-A80C-4AF7-9AEE-A1CA9F9B1F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8213504"/>
        <c:axId val="62532992"/>
      </c:lineChart>
      <c:catAx>
        <c:axId val="1682851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62532416"/>
        <c:crosses val="autoZero"/>
        <c:auto val="1"/>
        <c:lblAlgn val="ctr"/>
        <c:lblOffset val="100"/>
        <c:noMultiLvlLbl val="0"/>
      </c:catAx>
      <c:valAx>
        <c:axId val="62532416"/>
        <c:scaling>
          <c:orientation val="minMax"/>
          <c:max val="690000"/>
          <c:min val="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68285184"/>
        <c:crosses val="autoZero"/>
        <c:crossBetween val="between"/>
      </c:valAx>
      <c:valAx>
        <c:axId val="62532992"/>
        <c:scaling>
          <c:orientation val="minMax"/>
          <c:max val="17"/>
          <c:min val="0"/>
        </c:scaling>
        <c:delete val="0"/>
        <c:axPos val="r"/>
        <c:numFmt formatCode="0.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68213504"/>
        <c:crosses val="max"/>
        <c:crossBetween val="between"/>
        <c:minorUnit val="1"/>
      </c:valAx>
      <c:catAx>
        <c:axId val="16821350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6253299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0530776494876035"/>
          <c:y val="7.5807267660950584E-2"/>
          <c:w val="0.28610533266921945"/>
          <c:h val="0.8483854646780988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 w="9525" cap="flat" cmpd="sng" algn="ctr">
      <a:noFill/>
      <a:prstDash val="solid"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i="1"/>
            </a:pPr>
            <a:r>
              <a:rPr lang="ru-RU" i="1" dirty="0"/>
              <a:t>Объем инвестиций в основной капитал, млн руб.</a:t>
            </a:r>
          </a:p>
        </c:rich>
      </c:tx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Объем инвестиций в основной капитал, млн руб</c:v>
                </c:pt>
              </c:strCache>
            </c:strRef>
          </c:tx>
          <c:dLbls>
            <c:numFmt formatCode="#,##0" sourceLinked="0"/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8798</c:v>
                </c:pt>
                <c:pt idx="1">
                  <c:v>10269</c:v>
                </c:pt>
                <c:pt idx="2">
                  <c:v>13021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F14-45FC-A53C-29AFEB2558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8285696"/>
        <c:axId val="62534720"/>
      </c:lineChart>
      <c:catAx>
        <c:axId val="1682856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62534720"/>
        <c:crosses val="autoZero"/>
        <c:auto val="1"/>
        <c:lblAlgn val="ctr"/>
        <c:lblOffset val="100"/>
        <c:noMultiLvlLbl val="0"/>
      </c:catAx>
      <c:valAx>
        <c:axId val="62534720"/>
        <c:scaling>
          <c:orientation val="minMax"/>
          <c:min val="8000"/>
        </c:scaling>
        <c:delete val="0"/>
        <c:axPos val="l"/>
        <c:numFmt formatCode="General" sourceLinked="1"/>
        <c:majorTickMark val="out"/>
        <c:minorTickMark val="none"/>
        <c:tickLblPos val="nextTo"/>
        <c:crossAx val="16828569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690470509368149"/>
          <c:y val="4.5201446282811489E-2"/>
          <c:w val="0.80253013827816977"/>
          <c:h val="0.56029891191892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27'!$A$10</c:f>
              <c:strCache>
                <c:ptCount val="1"/>
                <c:pt idx="0">
                  <c:v>выручка, млн руб.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27'!$E$9:$G$9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27'!$E$10:$G$10</c:f>
              <c:numCache>
                <c:formatCode>#,##0</c:formatCode>
                <c:ptCount val="3"/>
                <c:pt idx="0">
                  <c:v>49550.205000000002</c:v>
                </c:pt>
                <c:pt idx="1">
                  <c:v>60022.756000000001</c:v>
                </c:pt>
                <c:pt idx="2">
                  <c:v>64920.173999999999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448-40BC-B324-0741FD6D7219}"/>
            </c:ext>
          </c:extLst>
        </c:ser>
        <c:ser>
          <c:idx val="1"/>
          <c:order val="1"/>
          <c:tx>
            <c:strRef>
              <c:f>'слайд 27'!$A$11</c:f>
              <c:strCache>
                <c:ptCount val="1"/>
                <c:pt idx="0">
                  <c:v>прибыль (убыток) до налогообложения, млн рублей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-5.5416501767803182E-3"/>
                  <c:y val="2.16953311681046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448-40BC-B324-0741FD6D7219}"/>
                </c:ext>
              </c:extLst>
            </c:dLbl>
            <c:dLbl>
              <c:idx val="1"/>
              <c:layout>
                <c:manualLayout>
                  <c:x val="0"/>
                  <c:y val="1.78970980278313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448-40BC-B324-0741FD6D7219}"/>
                </c:ext>
              </c:extLst>
            </c:dLbl>
            <c:dLbl>
              <c:idx val="2"/>
              <c:layout>
                <c:manualLayout>
                  <c:x val="-1.05818883391335E-16"/>
                  <c:y val="2.237137253478924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448-40BC-B324-0741FD6D72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27'!$E$9:$G$9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27'!$E$11:$G$11</c:f>
              <c:numCache>
                <c:formatCode>#,##0</c:formatCode>
                <c:ptCount val="3"/>
                <c:pt idx="0">
                  <c:v>10291.911</c:v>
                </c:pt>
                <c:pt idx="1">
                  <c:v>14978.07</c:v>
                </c:pt>
                <c:pt idx="2">
                  <c:v>11777.329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448-40BC-B324-0741FD6D72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93799168"/>
        <c:axId val="197607424"/>
      </c:barChart>
      <c:lineChart>
        <c:grouping val="standard"/>
        <c:varyColors val="0"/>
        <c:ser>
          <c:idx val="2"/>
          <c:order val="2"/>
          <c:tx>
            <c:strRef>
              <c:f>'слайд 27'!$A$12</c:f>
              <c:strCache>
                <c:ptCount val="1"/>
                <c:pt idx="0">
                  <c:v>уровень рентабельности (убыточности) с учетом субсидий, %</c:v>
                </c:pt>
              </c:strCache>
            </c:strRef>
          </c:tx>
          <c:marker>
            <c:symbol val="circle"/>
            <c:size val="5"/>
            <c:spPr>
              <a:ln>
                <a:solidFill>
                  <a:schemeClr val="accent3">
                    <a:lumMod val="5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2.1972129252752642E-2"/>
                  <c:y val="3.053968222446186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448-40BC-B324-0741FD6D7219}"/>
                </c:ext>
              </c:extLst>
            </c:dLbl>
            <c:dLbl>
              <c:idx val="1"/>
              <c:layout>
                <c:manualLayout>
                  <c:x val="-1.7316017316017316E-2"/>
                  <c:y val="2.68456470417470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448-40BC-B324-0741FD6D7219}"/>
                </c:ext>
              </c:extLst>
            </c:dLbl>
            <c:dLbl>
              <c:idx val="2"/>
              <c:layout>
                <c:manualLayout>
                  <c:x val="-6.6571090848572953E-3"/>
                  <c:y val="1.05086692383945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448-40BC-B324-0741FD6D72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27'!$E$9:$G$9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27'!$E$12:$G$12</c:f>
              <c:numCache>
                <c:formatCode>0.0</c:formatCode>
                <c:ptCount val="3"/>
                <c:pt idx="0">
                  <c:v>25.035831810298951</c:v>
                </c:pt>
                <c:pt idx="1">
                  <c:v>31.217693183740881</c:v>
                </c:pt>
                <c:pt idx="2" formatCode="General">
                  <c:v>21.6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1448-40BC-B324-0741FD6D7219}"/>
            </c:ext>
          </c:extLst>
        </c:ser>
        <c:ser>
          <c:idx val="3"/>
          <c:order val="3"/>
          <c:tx>
            <c:strRef>
              <c:f>'слайд 27'!$A$13</c:f>
              <c:strCache>
                <c:ptCount val="1"/>
                <c:pt idx="0">
                  <c:v>уровень рентабельности (убыточности) без учета субсидий, %</c:v>
                </c:pt>
              </c:strCache>
            </c:strRef>
          </c:tx>
          <c:marker>
            <c:symbol val="triangle"/>
            <c:size val="5"/>
            <c:spPr>
              <a:ln>
                <a:solidFill>
                  <a:schemeClr val="accent4">
                    <a:lumMod val="5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7.7691346020280591E-2"/>
                  <c:y val="-4.1372713532169959E-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448-40BC-B324-0741FD6D7219}"/>
                </c:ext>
              </c:extLst>
            </c:dLbl>
            <c:dLbl>
              <c:idx val="1"/>
              <c:layout>
                <c:manualLayout>
                  <c:x val="-1.6873936893750968E-2"/>
                  <c:y val="2.00763909857410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448-40BC-B324-0741FD6D7219}"/>
                </c:ext>
              </c:extLst>
            </c:dLbl>
            <c:dLbl>
              <c:idx val="2"/>
              <c:layout>
                <c:manualLayout>
                  <c:x val="-1.3314218169714469E-2"/>
                  <c:y val="-2.4082088806309259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448-40BC-B324-0741FD6D72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27'!$E$9:$G$9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27'!$E$13:$G$13</c:f>
              <c:numCache>
                <c:formatCode>0.0</c:formatCode>
                <c:ptCount val="3"/>
                <c:pt idx="0">
                  <c:v>15.285932981038282</c:v>
                </c:pt>
                <c:pt idx="1">
                  <c:v>21.932770787837271</c:v>
                </c:pt>
                <c:pt idx="2" formatCode="General">
                  <c:v>13.6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1448-40BC-B324-0741FD6D72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3799680"/>
        <c:axId val="197608000"/>
      </c:lineChart>
      <c:catAx>
        <c:axId val="1937991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7607424"/>
        <c:crosses val="autoZero"/>
        <c:auto val="1"/>
        <c:lblAlgn val="ctr"/>
        <c:lblOffset val="100"/>
        <c:noMultiLvlLbl val="0"/>
      </c:catAx>
      <c:valAx>
        <c:axId val="197607424"/>
        <c:scaling>
          <c:orientation val="minMax"/>
        </c:scaling>
        <c:delete val="0"/>
        <c:axPos val="l"/>
        <c:numFmt formatCode="#,##0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3799168"/>
        <c:crosses val="autoZero"/>
        <c:crossBetween val="between"/>
        <c:majorUnit val="10000"/>
      </c:valAx>
      <c:valAx>
        <c:axId val="197608000"/>
        <c:scaling>
          <c:orientation val="minMax"/>
          <c:max val="40"/>
        </c:scaling>
        <c:delete val="0"/>
        <c:axPos val="r"/>
        <c:numFmt formatCode="0.0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3799680"/>
        <c:crosses val="max"/>
        <c:crossBetween val="between"/>
      </c:valAx>
      <c:catAx>
        <c:axId val="19379968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97608000"/>
        <c:crosses val="autoZero"/>
        <c:auto val="1"/>
        <c:lblAlgn val="ctr"/>
        <c:lblOffset val="100"/>
        <c:noMultiLvlLbl val="0"/>
      </c:catAx>
    </c:plotArea>
    <c:legend>
      <c:legendPos val="b"/>
      <c:overlay val="0"/>
      <c:txPr>
        <a:bodyPr/>
        <a:lstStyle/>
        <a:p>
          <a:pPr>
            <a:defRPr lang="ru-RU" sz="800" b="0" i="0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11278461451845181"/>
          <c:y val="2.2038548371143038E-2"/>
        </c:manualLayout>
      </c:layout>
      <c:overlay val="0"/>
      <c:txPr>
        <a:bodyPr/>
        <a:lstStyle/>
        <a:p>
          <a:pPr algn="ctr" rtl="0">
            <a:defRPr b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297662792150981"/>
          <c:y val="0.42075633044741728"/>
          <c:w val="0.84892825896762902"/>
          <c:h val="0.40464808674405506"/>
        </c:manualLayout>
      </c:layout>
      <c:lineChart>
        <c:grouping val="standard"/>
        <c:varyColors val="0"/>
        <c:ser>
          <c:idx val="0"/>
          <c:order val="0"/>
          <c:tx>
            <c:strRef>
              <c:f>'слайд 27'!$A$4</c:f>
              <c:strCache>
                <c:ptCount val="1"/>
                <c:pt idx="0">
                  <c:v>Среднемесячная заработная плата в сельскохозяйственных организациях, руб.</c:v>
                </c:pt>
              </c:strCache>
            </c:strRef>
          </c:tx>
          <c:dLbls>
            <c:dLbl>
              <c:idx val="0"/>
              <c:layout>
                <c:manualLayout>
                  <c:x val="-6.8253968253968289E-2"/>
                  <c:y val="0.1234306210879406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35E-47E9-A2A3-1E1A47320BC2}"/>
                </c:ext>
              </c:extLst>
            </c:dLbl>
            <c:dLbl>
              <c:idx val="1"/>
              <c:layout>
                <c:manualLayout>
                  <c:x val="-6.1508061492313401E-2"/>
                  <c:y val="0.1401894621032409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35E-47E9-A2A3-1E1A47320BC2}"/>
                </c:ext>
              </c:extLst>
            </c:dLbl>
            <c:dLbl>
              <c:idx val="2"/>
              <c:layout>
                <c:manualLayout>
                  <c:x val="-6.0317460317460318E-2"/>
                  <c:y val="0.143250564412429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35E-47E9-A2A3-1E1A47320BC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27'!$E$3:$G$3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27'!$E$4:$G$4</c:f>
              <c:numCache>
                <c:formatCode>#,##0</c:formatCode>
                <c:ptCount val="3"/>
                <c:pt idx="0">
                  <c:v>31004.1</c:v>
                </c:pt>
                <c:pt idx="1">
                  <c:v>34858.6</c:v>
                </c:pt>
                <c:pt idx="2">
                  <c:v>42433.668379057679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35E-47E9-A2A3-1E1A47320B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3798144"/>
        <c:axId val="197609728"/>
      </c:lineChart>
      <c:catAx>
        <c:axId val="1937981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7609728"/>
        <c:crosses val="autoZero"/>
        <c:auto val="1"/>
        <c:lblAlgn val="ctr"/>
        <c:lblOffset val="100"/>
        <c:noMultiLvlLbl val="0"/>
      </c:catAx>
      <c:valAx>
        <c:axId val="197609728"/>
        <c:scaling>
          <c:orientation val="minMax"/>
        </c:scaling>
        <c:delete val="1"/>
        <c:axPos val="l"/>
        <c:numFmt formatCode="#,##0" sourceLinked="1"/>
        <c:majorTickMark val="out"/>
        <c:minorTickMark val="none"/>
        <c:tickLblPos val="nextTo"/>
        <c:crossAx val="193798144"/>
        <c:crosses val="autoZero"/>
        <c:crossBetween val="between"/>
      </c:valAx>
    </c:plotArea>
    <c:plotVisOnly val="1"/>
    <c:dispBlanksAs val="gap"/>
    <c:showDLblsOverMax val="0"/>
  </c:chart>
  <c:spPr>
    <a:ln>
      <a:noFill/>
    </a:ln>
  </c:spPr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019358232348836E-2"/>
          <c:y val="4.836984162026476E-2"/>
          <c:w val="0.58371568608013391"/>
          <c:h val="0.839812920581189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28'!$A$3</c:f>
              <c:strCache>
                <c:ptCount val="1"/>
                <c:pt idx="0">
                  <c:v>Дебиторская задолженность, млн руб.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28'!$E$2:$G$2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28'!$E$3:$G$3</c:f>
              <c:numCache>
                <c:formatCode>#,##0</c:formatCode>
                <c:ptCount val="3"/>
                <c:pt idx="0">
                  <c:v>12220.272000000001</c:v>
                </c:pt>
                <c:pt idx="1">
                  <c:v>16262.403</c:v>
                </c:pt>
                <c:pt idx="2">
                  <c:v>16314.305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8C-4677-8212-1028155B899E}"/>
            </c:ext>
          </c:extLst>
        </c:ser>
        <c:ser>
          <c:idx val="1"/>
          <c:order val="1"/>
          <c:tx>
            <c:strRef>
              <c:f>'слайд 28'!$A$4</c:f>
              <c:strCache>
                <c:ptCount val="1"/>
                <c:pt idx="0">
                  <c:v>Долгосрочные обязательства, млн руб.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28'!$E$2:$G$2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28'!$E$4:$G$4</c:f>
              <c:numCache>
                <c:formatCode>#,##0</c:formatCode>
                <c:ptCount val="3"/>
                <c:pt idx="0">
                  <c:v>16041.821</c:v>
                </c:pt>
                <c:pt idx="1">
                  <c:v>15750.016</c:v>
                </c:pt>
                <c:pt idx="2">
                  <c:v>22868.219000000001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8C-4677-8212-1028155B899E}"/>
            </c:ext>
          </c:extLst>
        </c:ser>
        <c:ser>
          <c:idx val="2"/>
          <c:order val="2"/>
          <c:tx>
            <c:strRef>
              <c:f>'слайд 28'!$A$5</c:f>
              <c:strCache>
                <c:ptCount val="1"/>
                <c:pt idx="0">
                  <c:v>Краткосрочные обязательства, млн руб.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28'!$E$2:$G$2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28'!$E$5:$G$5</c:f>
              <c:numCache>
                <c:formatCode>#,##0</c:formatCode>
                <c:ptCount val="3"/>
                <c:pt idx="0">
                  <c:v>21146.982</c:v>
                </c:pt>
                <c:pt idx="1">
                  <c:v>23554.588</c:v>
                </c:pt>
                <c:pt idx="2">
                  <c:v>30984.223000000002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D8C-4677-8212-1028155B899E}"/>
            </c:ext>
          </c:extLst>
        </c:ser>
        <c:ser>
          <c:idx val="3"/>
          <c:order val="3"/>
          <c:tx>
            <c:strRef>
              <c:f>'слайд 28'!$A$6</c:f>
              <c:strCache>
                <c:ptCount val="1"/>
                <c:pt idx="0">
                  <c:v>в том числе кредиторская задолженность, млн руб.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28'!$E$2:$G$2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28'!$E$6:$G$6</c:f>
              <c:numCache>
                <c:formatCode>#,##0</c:formatCode>
                <c:ptCount val="3"/>
                <c:pt idx="0">
                  <c:v>12422.599</c:v>
                </c:pt>
                <c:pt idx="1">
                  <c:v>12652.46</c:v>
                </c:pt>
                <c:pt idx="2">
                  <c:v>16790.454000000002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D8C-4677-8212-1028155B89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8"/>
        <c:axId val="185103872"/>
        <c:axId val="65157312"/>
      </c:barChart>
      <c:lineChart>
        <c:grouping val="standard"/>
        <c:varyColors val="0"/>
        <c:ser>
          <c:idx val="4"/>
          <c:order val="4"/>
          <c:tx>
            <c:strRef>
              <c:f>'слайд 28'!$A$7</c:f>
              <c:strCache>
                <c:ptCount val="1"/>
                <c:pt idx="0">
                  <c:v>Закредитованность от выручки, %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4.9284992462422961E-2"/>
                  <c:y val="-4.22541434790073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D8C-4677-8212-1028155B899E}"/>
                </c:ext>
              </c:extLst>
            </c:dLbl>
            <c:dLbl>
              <c:idx val="1"/>
              <c:layout>
                <c:manualLayout>
                  <c:x val="-4.4885763216624054E-2"/>
                  <c:y val="4.112043106321519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D8C-4677-8212-1028155B899E}"/>
                </c:ext>
              </c:extLst>
            </c:dLbl>
            <c:spPr>
              <a:solidFill>
                <a:prstClr val="white"/>
              </a:solidFill>
              <a:ln>
                <a:solidFill>
                  <a:prstClr val="black">
                    <a:lumMod val="65000"/>
                    <a:lumOff val="35000"/>
                  </a:prstClr>
                </a:solidFill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</c15:spPr>
                <c15:showLeaderLines val="0"/>
              </c:ext>
            </c:extLst>
          </c:dLbls>
          <c:cat>
            <c:numRef>
              <c:f>'слайд 28'!$E$2:$G$2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'слайд 28'!$E$7:$G$7</c:f>
              <c:numCache>
                <c:formatCode>#\ ##0.0</c:formatCode>
                <c:ptCount val="3"/>
                <c:pt idx="0">
                  <c:v>72.314665499365745</c:v>
                </c:pt>
                <c:pt idx="1">
                  <c:v>63.27017873021358</c:v>
                </c:pt>
                <c:pt idx="2">
                  <c:v>80.760000000000005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0D8C-4677-8212-1028155B89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5104384"/>
        <c:axId val="65157888"/>
      </c:lineChart>
      <c:catAx>
        <c:axId val="1851038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65157312"/>
        <c:crosses val="autoZero"/>
        <c:auto val="1"/>
        <c:lblAlgn val="ctr"/>
        <c:lblOffset val="100"/>
        <c:noMultiLvlLbl val="0"/>
      </c:catAx>
      <c:valAx>
        <c:axId val="65157312"/>
        <c:scaling>
          <c:orientation val="minMax"/>
        </c:scaling>
        <c:delete val="0"/>
        <c:axPos val="l"/>
        <c:majorGridlines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85103872"/>
        <c:crosses val="autoZero"/>
        <c:crossBetween val="between"/>
      </c:valAx>
      <c:valAx>
        <c:axId val="65157888"/>
        <c:scaling>
          <c:orientation val="minMax"/>
          <c:max val="82"/>
          <c:min val="60"/>
        </c:scaling>
        <c:delete val="0"/>
        <c:axPos val="r"/>
        <c:numFmt formatCode="#\ ##0.0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85104384"/>
        <c:crosses val="max"/>
        <c:crossBetween val="between"/>
      </c:valAx>
      <c:catAx>
        <c:axId val="18510438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65157888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72554780853087864"/>
          <c:y val="0.10278967465515408"/>
          <c:w val="0.26477282124299117"/>
          <c:h val="0.75703714605767736"/>
        </c:manualLayout>
      </c:layout>
      <c:overlay val="0"/>
      <c:txPr>
        <a:bodyPr/>
        <a:lstStyle/>
        <a:p>
          <a:pPr>
            <a:defRPr sz="12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'слайд 29'!$E$2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628021565979848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C4D-4E63-9EBB-5D88A1639A7B}"/>
                </c:ext>
              </c:extLst>
            </c:dLbl>
            <c:dLbl>
              <c:idx val="1"/>
              <c:layout>
                <c:manualLayout>
                  <c:x val="-1.1386862976184376E-7"/>
                  <c:y val="9.4967813405348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C4D-4E63-9EBB-5D88A1639A7B}"/>
                </c:ext>
              </c:extLst>
            </c:dLbl>
            <c:dLbl>
              <c:idx val="2"/>
              <c:layout>
                <c:manualLayout>
                  <c:x val="1.4461315979754157E-3"/>
                  <c:y val="7.80094946715323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C4D-4E63-9EBB-5D88A1639A7B}"/>
                </c:ext>
              </c:extLst>
            </c:dLbl>
            <c:dLbl>
              <c:idx val="3"/>
              <c:layout>
                <c:manualLayout>
                  <c:x val="1.4460177293455479E-3"/>
                  <c:y val="0.1017515147889550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C4D-4E63-9EBB-5D88A1639A7B}"/>
                </c:ext>
              </c:extLst>
            </c:dLbl>
            <c:dLbl>
              <c:idx val="4"/>
              <c:layout>
                <c:manualLayout>
                  <c:x val="-1.4461315979754157E-3"/>
                  <c:y val="9.4967813405348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C4D-4E63-9EBB-5D88A1639A7B}"/>
                </c:ext>
              </c:extLst>
            </c:dLbl>
            <c:numFmt formatCode="#,##0.0" sourceLinked="0"/>
            <c:spPr>
              <a:solidFill>
                <a:schemeClr val="accent1">
                  <a:lumMod val="20000"/>
                  <a:lumOff val="80000"/>
                  <a:alpha val="50000"/>
                </a:schemeClr>
              </a:solidFill>
            </c:spPr>
            <c:txPr>
              <a:bodyPr/>
              <a:lstStyle/>
              <a:p>
                <a:pPr algn="ctr">
                  <a:defRPr lang="ru-RU" sz="1200" b="1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29'!$A$3:$A$7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'слайд 29'!$E$3:$E$7</c:f>
              <c:numCache>
                <c:formatCode>General</c:formatCode>
                <c:ptCount val="5"/>
                <c:pt idx="0">
                  <c:v>182.4</c:v>
                </c:pt>
                <c:pt idx="1">
                  <c:v>101.7</c:v>
                </c:pt>
                <c:pt idx="2">
                  <c:v>51.2</c:v>
                </c:pt>
                <c:pt idx="3">
                  <c:v>90.3</c:v>
                </c:pt>
                <c:pt idx="4">
                  <c:v>58.7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C4D-4E63-9EBB-5D88A1639A7B}"/>
            </c:ext>
          </c:extLst>
        </c:ser>
        <c:ser>
          <c:idx val="1"/>
          <c:order val="1"/>
          <c:tx>
            <c:strRef>
              <c:f>'слайд 29'!$F$2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288852520660097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C4D-4E63-9EBB-5D88A1639A7B}"/>
                </c:ext>
              </c:extLst>
            </c:dLbl>
            <c:dLbl>
              <c:idx val="1"/>
              <c:layout>
                <c:manualLayout>
                  <c:x val="0"/>
                  <c:y val="9.835979762932317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C4D-4E63-9EBB-5D88A1639A7B}"/>
                </c:ext>
              </c:extLst>
            </c:dLbl>
            <c:dLbl>
              <c:idx val="2"/>
              <c:layout>
                <c:manualLayout>
                  <c:x val="1.4461315979754157E-3"/>
                  <c:y val="8.47929289907958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C4D-4E63-9EBB-5D88A1639A7B}"/>
                </c:ext>
              </c:extLst>
            </c:dLbl>
            <c:dLbl>
              <c:idx val="3"/>
              <c:layout>
                <c:manualLayout>
                  <c:x val="0"/>
                  <c:y val="0.1017512477246118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C4D-4E63-9EBB-5D88A1639A7B}"/>
                </c:ext>
              </c:extLst>
            </c:dLbl>
            <c:dLbl>
              <c:idx val="4"/>
              <c:layout>
                <c:manualLayout>
                  <c:x val="-1.1386862976184376E-7"/>
                  <c:y val="8.81846461504277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C4D-4E63-9EBB-5D88A1639A7B}"/>
                </c:ext>
              </c:extLst>
            </c:dLbl>
            <c:spPr>
              <a:solidFill>
                <a:schemeClr val="accent6">
                  <a:lumMod val="20000"/>
                  <a:lumOff val="80000"/>
                  <a:alpha val="50000"/>
                </a:schemeClr>
              </a:solidFill>
            </c:spPr>
            <c:txPr>
              <a:bodyPr/>
              <a:lstStyle/>
              <a:p>
                <a:pPr algn="ctr">
                  <a:defRPr lang="ru-RU" sz="1200" b="1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29'!$A$3:$A$7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'слайд 29'!$F$3:$F$7</c:f>
              <c:numCache>
                <c:formatCode>0.0</c:formatCode>
                <c:ptCount val="5"/>
                <c:pt idx="0" formatCode="General">
                  <c:v>185.5</c:v>
                </c:pt>
                <c:pt idx="1">
                  <c:v>91.6</c:v>
                </c:pt>
                <c:pt idx="2" formatCode="#\ ##0.0">
                  <c:v>49.3</c:v>
                </c:pt>
                <c:pt idx="3">
                  <c:v>87</c:v>
                </c:pt>
                <c:pt idx="4">
                  <c:v>57.4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DC4D-4E63-9EBB-5D88A1639A7B}"/>
            </c:ext>
          </c:extLst>
        </c:ser>
        <c:ser>
          <c:idx val="2"/>
          <c:order val="2"/>
          <c:tx>
            <c:strRef>
              <c:f>'слайд 29'!$G$2</c:f>
              <c:strCache>
                <c:ptCount val="1"/>
                <c:pt idx="0">
                  <c:v>оценка 2022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0"/>
                  <c:y val="0.1424521207045371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C4D-4E63-9EBB-5D88A1639A7B}"/>
                </c:ext>
              </c:extLst>
            </c:dLbl>
            <c:dLbl>
              <c:idx val="1"/>
              <c:layout>
                <c:manualLayout>
                  <c:x val="-1.4461315979754157E-3"/>
                  <c:y val="8.47929289907958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C4D-4E63-9EBB-5D88A1639A7B}"/>
                </c:ext>
              </c:extLst>
            </c:dLbl>
            <c:dLbl>
              <c:idx val="2"/>
              <c:layout>
                <c:manualLayout>
                  <c:x val="-1.0604842543773704E-16"/>
                  <c:y val="8.81846461504277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C4D-4E63-9EBB-5D88A1639A7B}"/>
                </c:ext>
              </c:extLst>
            </c:dLbl>
            <c:dLbl>
              <c:idx val="3"/>
              <c:layout>
                <c:manualLayout>
                  <c:x val="-1.1386862976184376E-7"/>
                  <c:y val="0.1017515147889551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DC4D-4E63-9EBB-5D88A1639A7B}"/>
                </c:ext>
              </c:extLst>
            </c:dLbl>
            <c:dLbl>
              <c:idx val="4"/>
              <c:layout>
                <c:manualLayout>
                  <c:x val="-1.4461315979754157E-3"/>
                  <c:y val="8.81846461504277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DC4D-4E63-9EBB-5D88A1639A7B}"/>
                </c:ext>
              </c:extLst>
            </c:dLbl>
            <c:spPr>
              <a:solidFill>
                <a:schemeClr val="accent3">
                  <a:lumMod val="20000"/>
                  <a:lumOff val="80000"/>
                  <a:alpha val="50000"/>
                </a:schemeClr>
              </a:solidFill>
            </c:spPr>
            <c:txPr>
              <a:bodyPr/>
              <a:lstStyle/>
              <a:p>
                <a:pPr algn="ctr">
                  <a:defRPr lang="ru-RU" sz="1200" b="1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29'!$A$3:$A$7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'слайд 29'!$G$3:$G$7</c:f>
              <c:numCache>
                <c:formatCode>0.0</c:formatCode>
                <c:ptCount val="5"/>
                <c:pt idx="0" formatCode="General">
                  <c:v>189.8</c:v>
                </c:pt>
                <c:pt idx="1">
                  <c:v>93.1</c:v>
                </c:pt>
                <c:pt idx="2" formatCode="#\ ##0.0">
                  <c:v>46</c:v>
                </c:pt>
                <c:pt idx="3">
                  <c:v>85.4</c:v>
                </c:pt>
                <c:pt idx="4">
                  <c:v>56.6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DC4D-4E63-9EBB-5D88A1639A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185188352"/>
        <c:axId val="67205312"/>
      </c:barChart>
      <c:catAx>
        <c:axId val="18518835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67205312"/>
        <c:crosses val="autoZero"/>
        <c:auto val="1"/>
        <c:lblAlgn val="ctr"/>
        <c:lblOffset val="100"/>
        <c:noMultiLvlLbl val="0"/>
      </c:catAx>
      <c:valAx>
        <c:axId val="6720531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185188352"/>
        <c:crosses val="autoZero"/>
        <c:crossBetween val="between"/>
      </c:valAx>
    </c:plotArea>
    <c:legend>
      <c:legendPos val="r"/>
      <c:overlay val="0"/>
      <c:txPr>
        <a:bodyPr/>
        <a:lstStyle/>
        <a:p>
          <a:pPr>
            <a:defRPr lang="ru-RU" sz="1200" b="0" i="0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10"/>
    </mc:Choice>
    <mc:Fallback>
      <c:style val="10"/>
    </mc:Fallback>
  </mc:AlternateContent>
  <c:chart>
    <c:autoTitleDeleted val="1"/>
    <c:view3D>
      <c:rotX val="40"/>
      <c:rotY val="10"/>
      <c:rAngAx val="0"/>
      <c:perspective val="1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16622072892729087"/>
          <c:y val="3.7954360340709856E-2"/>
          <c:w val="0.63570347807864991"/>
          <c:h val="0.89892872427074566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explosion val="25"/>
          <c:dLbls>
            <c:dLbl>
              <c:idx val="0"/>
              <c:layout>
                <c:manualLayout>
                  <c:x val="-1.4340094253897172E-2"/>
                  <c:y val="-5.11948313707083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C82-484F-83B6-5B06DB08359D}"/>
                </c:ext>
              </c:extLst>
            </c:dLbl>
            <c:dLbl>
              <c:idx val="1"/>
              <c:layout>
                <c:manualLayout>
                  <c:x val="-0.12458339923594612"/>
                  <c:y val="3.538302248850725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C82-484F-83B6-5B06DB08359D}"/>
                </c:ext>
              </c:extLst>
            </c:dLbl>
            <c:dLbl>
              <c:idx val="2"/>
              <c:layout>
                <c:manualLayout>
                  <c:x val="1.1966775183028548E-2"/>
                  <c:y val="2.59466847053301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C82-484F-83B6-5B06DB08359D}"/>
                </c:ext>
              </c:extLst>
            </c:dLbl>
            <c:dLbl>
              <c:idx val="3"/>
              <c:layout>
                <c:manualLayout>
                  <c:x val="-2.1756937335277844E-2"/>
                  <c:y val="3.54586744343360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C82-484F-83B6-5B06DB08359D}"/>
                </c:ext>
              </c:extLst>
            </c:dLbl>
            <c:dLbl>
              <c:idx val="4"/>
              <c:layout>
                <c:manualLayout>
                  <c:x val="-1.2834332499444297E-2"/>
                  <c:y val="-2.3758576418128857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C82-484F-83B6-5B06DB08359D}"/>
                </c:ext>
              </c:extLst>
            </c:dLbl>
            <c:dLbl>
              <c:idx val="5"/>
              <c:layout>
                <c:manualLayout>
                  <c:x val="3.3250274433801285E-3"/>
                  <c:y val="-3.166254814528483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C82-484F-83B6-5B06DB08359D}"/>
                </c:ext>
              </c:extLst>
            </c:dLbl>
            <c:dLbl>
              <c:idx val="6"/>
              <c:layout>
                <c:manualLayout>
                  <c:x val="6.1704410104632526E-2"/>
                  <c:y val="-1.21921117660863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C82-484F-83B6-5B06DB08359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Лист1!$A$2:$A$8</c:f>
              <c:strCache>
                <c:ptCount val="7"/>
                <c:pt idx="0">
                  <c:v>Казахстан</c:v>
                </c:pt>
                <c:pt idx="1">
                  <c:v>Южная Осетия</c:v>
                </c:pt>
                <c:pt idx="2">
                  <c:v>Беларусь</c:v>
                </c:pt>
                <c:pt idx="3">
                  <c:v>Китай</c:v>
                </c:pt>
                <c:pt idx="4">
                  <c:v>Монголия</c:v>
                </c:pt>
                <c:pt idx="5">
                  <c:v>Киргизия</c:v>
                </c:pt>
                <c:pt idx="6">
                  <c:v>Прочие страны</c:v>
                </c:pt>
              </c:strCache>
            </c:strRef>
          </c:cat>
          <c:val>
            <c:numRef>
              <c:f>Лист1!$B$2:$B$8</c:f>
              <c:numCache>
                <c:formatCode>0.00%</c:formatCode>
                <c:ptCount val="7"/>
                <c:pt idx="0">
                  <c:v>0.25750000000000001</c:v>
                </c:pt>
                <c:pt idx="1">
                  <c:v>0.25369999999999998</c:v>
                </c:pt>
                <c:pt idx="2">
                  <c:v>0.1439</c:v>
                </c:pt>
                <c:pt idx="3">
                  <c:v>5.6800000000000003E-2</c:v>
                </c:pt>
                <c:pt idx="4">
                  <c:v>5.2999999999999999E-2</c:v>
                </c:pt>
                <c:pt idx="5">
                  <c:v>4.1599999999999998E-2</c:v>
                </c:pt>
                <c:pt idx="6">
                  <c:v>0.19309999999999999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A16-4124-856A-CC47005A2A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74317309825095446"/>
          <c:y val="0.4944158372102655"/>
          <c:w val="0.25682690174904554"/>
          <c:h val="0.4962560569874510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31101705765401705"/>
          <c:y val="0.19274383945348775"/>
          <c:w val="0.52397185852541772"/>
          <c:h val="0.56496235709021303"/>
        </c:manualLayout>
      </c:layout>
      <c:barChart>
        <c:barDir val="bar"/>
        <c:grouping val="clustered"/>
        <c:varyColors val="0"/>
        <c:ser>
          <c:idx val="2"/>
          <c:order val="0"/>
          <c:tx>
            <c:strRef>
              <c:f>Лист1!$H$31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Лист1!$E$32</c:f>
              <c:strCache>
                <c:ptCount val="1"/>
                <c:pt idx="0">
                  <c:v>Зерновые</c:v>
                </c:pt>
              </c:strCache>
            </c:strRef>
          </c:cat>
          <c:val>
            <c:numRef>
              <c:f>Лист1!$H$32</c:f>
              <c:numCache>
                <c:formatCode>General</c:formatCode>
                <c:ptCount val="1"/>
                <c:pt idx="0">
                  <c:v>23.17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E00-42D2-9A92-2D3B9BD24C0D}"/>
            </c:ext>
          </c:extLst>
        </c:ser>
        <c:ser>
          <c:idx val="1"/>
          <c:order val="1"/>
          <c:tx>
            <c:strRef>
              <c:f>Лист1!$G$31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Лист1!$E$32</c:f>
              <c:strCache>
                <c:ptCount val="1"/>
                <c:pt idx="0">
                  <c:v>Зерновые</c:v>
                </c:pt>
              </c:strCache>
            </c:strRef>
          </c:cat>
          <c:val>
            <c:numRef>
              <c:f>Лист1!$G$32</c:f>
              <c:numCache>
                <c:formatCode>General</c:formatCode>
                <c:ptCount val="1"/>
                <c:pt idx="0">
                  <c:v>90.16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E00-42D2-9A92-2D3B9BD24C0D}"/>
            </c:ext>
          </c:extLst>
        </c:ser>
        <c:ser>
          <c:idx val="0"/>
          <c:order val="2"/>
          <c:tx>
            <c:strRef>
              <c:f>Лист1!$F$31</c:f>
              <c:strCache>
                <c:ptCount val="1"/>
                <c:pt idx="0">
                  <c:v>2020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Лист1!$E$32</c:f>
              <c:strCache>
                <c:ptCount val="1"/>
                <c:pt idx="0">
                  <c:v>Зерновые</c:v>
                </c:pt>
              </c:strCache>
            </c:strRef>
          </c:cat>
          <c:val>
            <c:numRef>
              <c:f>Лист1!$F$32</c:f>
              <c:numCache>
                <c:formatCode>General</c:formatCode>
                <c:ptCount val="1"/>
                <c:pt idx="0">
                  <c:v>122.34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E00-42D2-9A92-2D3B9BD24C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420096"/>
        <c:axId val="336399744"/>
      </c:barChart>
      <c:catAx>
        <c:axId val="33242009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2">
                    <a:lumMod val="50000"/>
                  </a:schemeClr>
                </a:solidFill>
              </a:defRPr>
            </a:pPr>
            <a:endParaRPr lang="ru-RU"/>
          </a:p>
        </c:txPr>
        <c:crossAx val="336399744"/>
        <c:crosses val="autoZero"/>
        <c:auto val="1"/>
        <c:lblAlgn val="ctr"/>
        <c:lblOffset val="100"/>
        <c:noMultiLvlLbl val="0"/>
      </c:catAx>
      <c:valAx>
        <c:axId val="33639974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3242009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overlay val="0"/>
      <c:txPr>
        <a:bodyPr/>
        <a:lstStyle/>
        <a:p>
          <a:pPr>
            <a:defRPr sz="8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2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29530524356987975"/>
          <c:y val="0.16167185127578418"/>
          <c:w val="0.54207812603618433"/>
          <c:h val="0.61125376559260258"/>
        </c:manualLayout>
      </c:layout>
      <c:barChart>
        <c:barDir val="bar"/>
        <c:grouping val="clustered"/>
        <c:varyColors val="0"/>
        <c:ser>
          <c:idx val="2"/>
          <c:order val="0"/>
          <c:tx>
            <c:strRef>
              <c:f>Лист1!$H$28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Лист1!$E$29</c:f>
              <c:strCache>
                <c:ptCount val="1"/>
                <c:pt idx="0">
                  <c:v>Семена рапса</c:v>
                </c:pt>
              </c:strCache>
            </c:strRef>
          </c:cat>
          <c:val>
            <c:numRef>
              <c:f>Лист1!$H$29</c:f>
              <c:numCache>
                <c:formatCode>General</c:formatCode>
                <c:ptCount val="1"/>
                <c:pt idx="0">
                  <c:v>15.92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706-4ECF-9728-DE810F7A2514}"/>
            </c:ext>
          </c:extLst>
        </c:ser>
        <c:ser>
          <c:idx val="1"/>
          <c:order val="1"/>
          <c:tx>
            <c:strRef>
              <c:f>Лист1!$G$28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Лист1!$E$29</c:f>
              <c:strCache>
                <c:ptCount val="1"/>
                <c:pt idx="0">
                  <c:v>Семена рапса</c:v>
                </c:pt>
              </c:strCache>
            </c:strRef>
          </c:cat>
          <c:val>
            <c:numRef>
              <c:f>Лист1!$G$29</c:f>
              <c:numCache>
                <c:formatCode>General</c:formatCode>
                <c:ptCount val="1"/>
                <c:pt idx="0">
                  <c:v>3.92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706-4ECF-9728-DE810F7A2514}"/>
            </c:ext>
          </c:extLst>
        </c:ser>
        <c:ser>
          <c:idx val="0"/>
          <c:order val="2"/>
          <c:tx>
            <c:strRef>
              <c:f>Лист1!$F$28</c:f>
              <c:strCache>
                <c:ptCount val="1"/>
                <c:pt idx="0">
                  <c:v>2020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Лист1!$E$29</c:f>
              <c:strCache>
                <c:ptCount val="1"/>
                <c:pt idx="0">
                  <c:v>Семена рапса</c:v>
                </c:pt>
              </c:strCache>
            </c:strRef>
          </c:cat>
          <c:val>
            <c:numRef>
              <c:f>Лист1!$F$29</c:f>
              <c:numCache>
                <c:formatCode>General</c:formatCode>
                <c:ptCount val="1"/>
                <c:pt idx="0">
                  <c:v>66.2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706-4ECF-9728-DE810F7A251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129792"/>
        <c:axId val="330289664"/>
      </c:barChart>
      <c:catAx>
        <c:axId val="33212979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2">
                    <a:lumMod val="50000"/>
                  </a:schemeClr>
                </a:solidFill>
              </a:defRPr>
            </a:pPr>
            <a:endParaRPr lang="ru-RU"/>
          </a:p>
        </c:txPr>
        <c:crossAx val="330289664"/>
        <c:crosses val="autoZero"/>
        <c:auto val="1"/>
        <c:lblAlgn val="ctr"/>
        <c:lblOffset val="100"/>
        <c:noMultiLvlLbl val="0"/>
      </c:catAx>
      <c:valAx>
        <c:axId val="3302896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32129792"/>
        <c:crosses val="autoZero"/>
        <c:crossBetween val="between"/>
      </c:valAx>
    </c:plotArea>
    <c:legend>
      <c:legendPos val="r"/>
      <c:overlay val="0"/>
      <c:txPr>
        <a:bodyPr/>
        <a:lstStyle/>
        <a:p>
          <a:pPr>
            <a:defRPr sz="8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2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3359284761619114"/>
          <c:y val="0.17636929230085546"/>
          <c:w val="0.50972339511805886"/>
          <c:h val="0.65555603452563727"/>
        </c:manualLayout>
      </c:layout>
      <c:barChart>
        <c:barDir val="bar"/>
        <c:grouping val="clustered"/>
        <c:varyColors val="0"/>
        <c:ser>
          <c:idx val="2"/>
          <c:order val="0"/>
          <c:tx>
            <c:strRef>
              <c:f>Лист1!$H$12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Лист1!$E$13</c:f>
              <c:strCache>
                <c:ptCount val="1"/>
                <c:pt idx="0">
                  <c:v>Готовая продукция</c:v>
                </c:pt>
              </c:strCache>
            </c:strRef>
          </c:cat>
          <c:val>
            <c:numRef>
              <c:f>Лист1!$H$13</c:f>
              <c:numCache>
                <c:formatCode>General</c:formatCode>
                <c:ptCount val="1"/>
                <c:pt idx="0">
                  <c:v>39.299999999999997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68D-4780-B04A-AF6038147073}"/>
            </c:ext>
          </c:extLst>
        </c:ser>
        <c:ser>
          <c:idx val="1"/>
          <c:order val="1"/>
          <c:tx>
            <c:strRef>
              <c:f>Лист1!$G$12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Лист1!$E$13</c:f>
              <c:strCache>
                <c:ptCount val="1"/>
                <c:pt idx="0">
                  <c:v>Готовая продукция</c:v>
                </c:pt>
              </c:strCache>
            </c:strRef>
          </c:cat>
          <c:val>
            <c:numRef>
              <c:f>Лист1!$G$13</c:f>
              <c:numCache>
                <c:formatCode>General</c:formatCode>
                <c:ptCount val="1"/>
                <c:pt idx="0">
                  <c:v>1.58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68D-4780-B04A-AF6038147073}"/>
            </c:ext>
          </c:extLst>
        </c:ser>
        <c:ser>
          <c:idx val="0"/>
          <c:order val="2"/>
          <c:tx>
            <c:strRef>
              <c:f>Лист1!$F$12</c:f>
              <c:strCache>
                <c:ptCount val="1"/>
                <c:pt idx="0">
                  <c:v>2020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Лист1!$E$13</c:f>
              <c:strCache>
                <c:ptCount val="1"/>
                <c:pt idx="0">
                  <c:v>Готовая продукция</c:v>
                </c:pt>
              </c:strCache>
            </c:strRef>
          </c:cat>
          <c:val>
            <c:numRef>
              <c:f>Лист1!$F$13</c:f>
              <c:numCache>
                <c:formatCode>General</c:formatCode>
                <c:ptCount val="1"/>
                <c:pt idx="0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68D-4780-B04A-AF60381470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131840"/>
        <c:axId val="336396864"/>
      </c:barChart>
      <c:catAx>
        <c:axId val="33213184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2">
                    <a:lumMod val="50000"/>
                  </a:schemeClr>
                </a:solidFill>
              </a:defRPr>
            </a:pPr>
            <a:endParaRPr lang="ru-RU"/>
          </a:p>
        </c:txPr>
        <c:crossAx val="336396864"/>
        <c:crosses val="autoZero"/>
        <c:auto val="1"/>
        <c:lblAlgn val="ctr"/>
        <c:lblOffset val="100"/>
        <c:noMultiLvlLbl val="0"/>
      </c:catAx>
      <c:valAx>
        <c:axId val="3363968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32131840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2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/>
      <c:barChart>
        <c:barDir val="bar"/>
        <c:grouping val="clustered"/>
        <c:varyColors val="0"/>
        <c:ser>
          <c:idx val="2"/>
          <c:order val="0"/>
          <c:tx>
            <c:strRef>
              <c:f>Лист1!$H$18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Лист1!$E$19</c:f>
              <c:strCache>
                <c:ptCount val="1"/>
                <c:pt idx="0">
                  <c:v>Масложировая продукция</c:v>
                </c:pt>
              </c:strCache>
            </c:strRef>
          </c:cat>
          <c:val>
            <c:numRef>
              <c:f>Лист1!$H$19</c:f>
              <c:numCache>
                <c:formatCode>General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CDC-4CE0-95BC-3C35BBE93AD1}"/>
            </c:ext>
          </c:extLst>
        </c:ser>
        <c:ser>
          <c:idx val="1"/>
          <c:order val="1"/>
          <c:tx>
            <c:strRef>
              <c:f>Лист1!$G$18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Лист1!$E$19</c:f>
              <c:strCache>
                <c:ptCount val="1"/>
                <c:pt idx="0">
                  <c:v>Масложировая продукция</c:v>
                </c:pt>
              </c:strCache>
            </c:strRef>
          </c:cat>
          <c:val>
            <c:numRef>
              <c:f>Лист1!$G$19</c:f>
              <c:numCache>
                <c:formatCode>General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CDC-4CE0-95BC-3C35BBE93AD1}"/>
            </c:ext>
          </c:extLst>
        </c:ser>
        <c:ser>
          <c:idx val="0"/>
          <c:order val="2"/>
          <c:tx>
            <c:strRef>
              <c:f>Лист1!$F$18</c:f>
              <c:strCache>
                <c:ptCount val="1"/>
                <c:pt idx="0">
                  <c:v>2020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Лист1!$E$19</c:f>
              <c:strCache>
                <c:ptCount val="1"/>
                <c:pt idx="0">
                  <c:v>Масложировая продукция</c:v>
                </c:pt>
              </c:strCache>
            </c:strRef>
          </c:cat>
          <c:val>
            <c:numRef>
              <c:f>Лист1!$F$19</c:f>
              <c:numCache>
                <c:formatCode>General</c:formatCode>
                <c:ptCount val="1"/>
                <c:pt idx="0">
                  <c:v>0.31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DC-4CE0-95BC-3C35BBE93A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422656"/>
        <c:axId val="426264256"/>
      </c:barChart>
      <c:catAx>
        <c:axId val="332422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2">
                    <a:lumMod val="50000"/>
                  </a:schemeClr>
                </a:solidFill>
              </a:defRPr>
            </a:pPr>
            <a:endParaRPr lang="ru-RU"/>
          </a:p>
        </c:txPr>
        <c:crossAx val="426264256"/>
        <c:crosses val="autoZero"/>
        <c:auto val="1"/>
        <c:lblAlgn val="ctr"/>
        <c:lblOffset val="100"/>
        <c:noMultiLvlLbl val="0"/>
      </c:catAx>
      <c:valAx>
        <c:axId val="426264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32422656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2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34109825063242605"/>
          <c:y val="0.16306967872821992"/>
          <c:w val="0.51875101019023517"/>
          <c:h val="0.67386064254356015"/>
        </c:manualLayout>
      </c:layout>
      <c:barChart>
        <c:barDir val="bar"/>
        <c:grouping val="clustered"/>
        <c:varyColors val="0"/>
        <c:ser>
          <c:idx val="2"/>
          <c:order val="0"/>
          <c:tx>
            <c:strRef>
              <c:f>Лист1!$H$23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Лист1!$E$24</c:f>
              <c:strCache>
                <c:ptCount val="1"/>
                <c:pt idx="0">
                  <c:v>Мясная и молочная продукция</c:v>
                </c:pt>
              </c:strCache>
            </c:strRef>
          </c:cat>
          <c:val>
            <c:numRef>
              <c:f>Лист1!$H$24</c:f>
              <c:numCache>
                <c:formatCode>General</c:formatCode>
                <c:ptCount val="1"/>
                <c:pt idx="0">
                  <c:v>1.77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868-4AB4-8B38-D44963DC02AD}"/>
            </c:ext>
          </c:extLst>
        </c:ser>
        <c:ser>
          <c:idx val="1"/>
          <c:order val="1"/>
          <c:tx>
            <c:strRef>
              <c:f>Лист1!$G$23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Лист1!$E$24</c:f>
              <c:strCache>
                <c:ptCount val="1"/>
                <c:pt idx="0">
                  <c:v>Мясная и молочная продукция</c:v>
                </c:pt>
              </c:strCache>
            </c:strRef>
          </c:cat>
          <c:val>
            <c:numRef>
              <c:f>Лист1!$G$24</c:f>
              <c:numCache>
                <c:formatCode>General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868-4AB4-8B38-D44963DC02AD}"/>
            </c:ext>
          </c:extLst>
        </c:ser>
        <c:ser>
          <c:idx val="0"/>
          <c:order val="2"/>
          <c:tx>
            <c:strRef>
              <c:f>Лист1!$F$23</c:f>
              <c:strCache>
                <c:ptCount val="1"/>
                <c:pt idx="0">
                  <c:v>2020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Лист1!$E$24</c:f>
              <c:strCache>
                <c:ptCount val="1"/>
                <c:pt idx="0">
                  <c:v>Мясная и молочная продукция</c:v>
                </c:pt>
              </c:strCache>
            </c:strRef>
          </c:cat>
          <c:val>
            <c:numRef>
              <c:f>Лист1!$F$24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868-4AB4-8B38-D44963DC02A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333007872"/>
        <c:axId val="426267712"/>
      </c:barChart>
      <c:catAx>
        <c:axId val="33300787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2">
                    <a:lumMod val="50000"/>
                  </a:schemeClr>
                </a:solidFill>
              </a:defRPr>
            </a:pPr>
            <a:endParaRPr lang="ru-RU"/>
          </a:p>
        </c:txPr>
        <c:crossAx val="426267712"/>
        <c:crosses val="autoZero"/>
        <c:auto val="1"/>
        <c:lblAlgn val="ctr"/>
        <c:lblOffset val="100"/>
        <c:noMultiLvlLbl val="0"/>
      </c:catAx>
      <c:valAx>
        <c:axId val="42626771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33007872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2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33003687558853234"/>
          <c:y val="0.1572190792161329"/>
          <c:w val="0.52749286357895009"/>
          <c:h val="0.66523204888519594"/>
        </c:manualLayout>
      </c:layout>
      <c:barChart>
        <c:barDir val="bar"/>
        <c:grouping val="clustered"/>
        <c:varyColors val="0"/>
        <c:ser>
          <c:idx val="2"/>
          <c:order val="0"/>
          <c:tx>
            <c:strRef>
              <c:f>Лист1!$H$9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Лист1!$E$10</c:f>
              <c:strCache>
                <c:ptCount val="1"/>
                <c:pt idx="0">
                  <c:v>Прочая продукция </c:v>
                </c:pt>
              </c:strCache>
            </c:strRef>
          </c:cat>
          <c:val>
            <c:numRef>
              <c:f>Лист1!$H$10</c:f>
              <c:numCache>
                <c:formatCode>General</c:formatCode>
                <c:ptCount val="1"/>
                <c:pt idx="0">
                  <c:v>34.76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3E7-4203-93A8-B4B1CC549F35}"/>
            </c:ext>
          </c:extLst>
        </c:ser>
        <c:ser>
          <c:idx val="1"/>
          <c:order val="1"/>
          <c:tx>
            <c:strRef>
              <c:f>Лист1!$G$9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Лист1!$E$10</c:f>
              <c:strCache>
                <c:ptCount val="1"/>
                <c:pt idx="0">
                  <c:v>Прочая продукция </c:v>
                </c:pt>
              </c:strCache>
            </c:strRef>
          </c:cat>
          <c:val>
            <c:numRef>
              <c:f>Лист1!$G$10</c:f>
              <c:numCache>
                <c:formatCode>General</c:formatCode>
                <c:ptCount val="1"/>
                <c:pt idx="0">
                  <c:v>14.83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3E7-4203-93A8-B4B1CC549F35}"/>
            </c:ext>
          </c:extLst>
        </c:ser>
        <c:ser>
          <c:idx val="0"/>
          <c:order val="2"/>
          <c:tx>
            <c:strRef>
              <c:f>Лист1!$F$9</c:f>
              <c:strCache>
                <c:ptCount val="1"/>
                <c:pt idx="0">
                  <c:v>2020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Лист1!$E$10</c:f>
              <c:strCache>
                <c:ptCount val="1"/>
                <c:pt idx="0">
                  <c:v>Прочая продукция </c:v>
                </c:pt>
              </c:strCache>
            </c:strRef>
          </c:cat>
          <c:val>
            <c:numRef>
              <c:f>Лист1!$F$10</c:f>
              <c:numCache>
                <c:formatCode>General</c:formatCode>
                <c:ptCount val="1"/>
                <c:pt idx="0">
                  <c:v>76.45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3E7-4203-93A8-B4B1CC549F3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26680320"/>
        <c:axId val="426268864"/>
      </c:barChart>
      <c:catAx>
        <c:axId val="42668032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2">
                    <a:lumMod val="50000"/>
                  </a:schemeClr>
                </a:solidFill>
              </a:defRPr>
            </a:pPr>
            <a:endParaRPr lang="ru-RU"/>
          </a:p>
        </c:txPr>
        <c:crossAx val="426268864"/>
        <c:crosses val="autoZero"/>
        <c:auto val="1"/>
        <c:lblAlgn val="ctr"/>
        <c:lblOffset val="100"/>
        <c:noMultiLvlLbl val="0"/>
      </c:catAx>
      <c:valAx>
        <c:axId val="4262688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26680320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2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7650873258980296"/>
          <c:y val="4.475829224090698E-2"/>
          <c:w val="0.40336635726511344"/>
          <c:h val="0.4784176254899482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Удельный вес пищевых продуктов, включая напитки и табачные изделия в структуре оборота розничной торговли, %  </c:v>
                </c:pt>
              </c:strCache>
            </c:strRef>
          </c:tx>
          <c:spPr>
            <a:solidFill>
              <a:schemeClr val="accent5">
                <a:lumMod val="20000"/>
                <a:lumOff val="8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47.3</c:v>
                </c:pt>
                <c:pt idx="1">
                  <c:v>45.2</c:v>
                </c:pt>
                <c:pt idx="2">
                  <c:v>48.6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38-4ADC-8AB9-33EDE3E4329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Удельный вес непродовольственных товаров в структуре оборота розничной торговли, % 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5.3990599683935341E-3"/>
                  <c:y val="1.09727314873351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638-4ADC-8AB9-33EDE3E43290}"/>
                </c:ext>
              </c:extLst>
            </c:dLbl>
            <c:dLbl>
              <c:idx val="1"/>
              <c:layout>
                <c:manualLayout>
                  <c:x val="5.3990599683935341E-3"/>
                  <c:y val="1.09727314873351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638-4ADC-8AB9-33EDE3E43290}"/>
                </c:ext>
              </c:extLst>
            </c:dLbl>
            <c:dLbl>
              <c:idx val="2"/>
              <c:layout>
                <c:manualLayout>
                  <c:x val="5.3990599683935341E-3"/>
                  <c:y val="1.09727314873351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638-4ADC-8AB9-33EDE3E4329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52.7</c:v>
                </c:pt>
                <c:pt idx="1">
                  <c:v>54.8</c:v>
                </c:pt>
                <c:pt idx="2">
                  <c:v>51.4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38-4ADC-8AB9-33EDE3E432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27488768"/>
        <c:axId val="292906688"/>
      </c:barChart>
      <c:catAx>
        <c:axId val="4274887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92906688"/>
        <c:crosses val="autoZero"/>
        <c:auto val="1"/>
        <c:lblAlgn val="ctr"/>
        <c:lblOffset val="100"/>
        <c:noMultiLvlLbl val="0"/>
      </c:catAx>
      <c:valAx>
        <c:axId val="29290668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42748876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261692311311842"/>
          <c:y val="8.4817958883073738E-2"/>
          <c:w val="0.22819312919144805"/>
          <c:h val="0.43034567050048578"/>
        </c:manualLayout>
      </c:layout>
      <c:overlay val="0"/>
      <c:txPr>
        <a:bodyPr/>
        <a:lstStyle/>
        <a:p>
          <a:pPr algn="just">
            <a:defRPr sz="11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Структура оборота розничной торговли </a:t>
            </a:r>
            <a:br>
              <a:rPr lang="ru-RU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хозяйствующим субъектам в 2022 году, %</a:t>
            </a:r>
          </a:p>
        </c:rich>
      </c:tx>
      <c:layout>
        <c:manualLayout>
          <c:xMode val="edge"/>
          <c:yMode val="edge"/>
          <c:x val="0.19839043759217012"/>
          <c:y val="5.9482108777567481E-2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8.2144601893549121E-2"/>
          <c:y val="0.16780215949882193"/>
          <c:w val="0.60135707904601177"/>
          <c:h val="0.24339176696620538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Структура оборота розничной торговли по хозяйствующим субъектам в 2021 году, %</c:v>
                </c:pt>
              </c:strCache>
            </c:strRef>
          </c:tx>
          <c:explosion val="25"/>
          <c:dPt>
            <c:idx val="0"/>
            <c:bubble3D val="0"/>
            <c:spPr>
              <a:solidFill>
                <a:schemeClr val="accent6">
                  <a:lumMod val="7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1-BBC2-4615-BDE9-0D406225C9F6}"/>
              </c:ext>
            </c:extLst>
          </c:dPt>
          <c:dPt>
            <c:idx val="1"/>
            <c:bubble3D val="0"/>
            <c:spPr>
              <a:solidFill>
                <a:schemeClr val="accent2">
                  <a:lumMod val="60000"/>
                  <a:lumOff val="4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BBC2-4615-BDE9-0D406225C9F6}"/>
              </c:ext>
            </c:extLst>
          </c:dPt>
          <c:dPt>
            <c:idx val="2"/>
            <c:bubble3D val="0"/>
            <c:spPr>
              <a:solidFill>
                <a:schemeClr val="accent3">
                  <a:lumMod val="7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5-BBC2-4615-BDE9-0D406225C9F6}"/>
              </c:ext>
            </c:extLst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7-BBC2-4615-BDE9-0D406225C9F6}"/>
              </c:ext>
            </c:extLst>
          </c:dPt>
          <c:dPt>
            <c:idx val="4"/>
            <c:bubble3D val="0"/>
            <c:spPr>
              <a:solidFill>
                <a:srgbClr val="7030A0"/>
              </a:solidFill>
            </c:spPr>
            <c:extLst>
              <c:ext xmlns:c16="http://schemas.microsoft.com/office/drawing/2014/chart" uri="{C3380CC4-5D6E-409C-BE32-E72D297353CC}">
                <c16:uniqueId val="{00000009-3D95-415B-AF04-F734A7BAA4DF}"/>
              </c:ext>
            </c:extLst>
          </c:dPt>
          <c:dLbls>
            <c:dLbl>
              <c:idx val="4"/>
              <c:layout>
                <c:manualLayout>
                  <c:x val="7.389209418131623E-3"/>
                  <c:y val="5.4684345482342467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D95-415B-AF04-F734A7BAA4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4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Лист1!$A$2:$A$6</c:f>
              <c:strCache>
                <c:ptCount val="5"/>
                <c:pt idx="0">
                  <c:v>Организации, не относящиеся к субъектам малого и среднего предпринимательства</c:v>
                </c:pt>
                <c:pt idx="1">
                  <c:v>Субъекты среднего предпринимательства</c:v>
                </c:pt>
                <c:pt idx="2">
                  <c:v>Малые предприятия (включая микропредприятия)</c:v>
                </c:pt>
                <c:pt idx="3">
                  <c:v>Индивидуальные предприниматели, осуществляющие деятельность вне рынка</c:v>
                </c:pt>
                <c:pt idx="4">
                  <c:v>Продажа товаров на розничных рынках и ярмарках</c:v>
                </c:pt>
              </c:strCache>
            </c:str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50.3</c:v>
                </c:pt>
                <c:pt idx="1">
                  <c:v>2.5</c:v>
                </c:pt>
                <c:pt idx="2">
                  <c:v>17.8</c:v>
                </c:pt>
                <c:pt idx="3">
                  <c:v>28.7</c:v>
                </c:pt>
                <c:pt idx="4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BBC2-4615-BDE9-0D406225C9F6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b"/>
      <c:layout>
        <c:manualLayout>
          <c:xMode val="edge"/>
          <c:yMode val="edge"/>
          <c:x val="0.15459697780916273"/>
          <c:y val="0.40806328916094481"/>
          <c:w val="0.62554541124045582"/>
          <c:h val="0.42716033323706526"/>
        </c:manualLayout>
      </c:layout>
      <c:overlay val="0"/>
      <c:txPr>
        <a:bodyPr/>
        <a:lstStyle/>
        <a:p>
          <a:pPr>
            <a:defRPr sz="10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solidFill>
                  <a:schemeClr val="accent1">
                    <a:lumMod val="50000"/>
                  </a:schemeClr>
                </a:solidFill>
              </a:defRPr>
            </a:pPr>
            <a:r>
              <a:rPr lang="ru-RU" b="0" i="1" dirty="0">
                <a:solidFill>
                  <a:schemeClr val="accent1">
                    <a:lumMod val="50000"/>
                  </a:schemeClr>
                </a:solidFill>
              </a:rPr>
              <a:t>Оборот розничной торговли в расчете </a:t>
            </a:r>
            <a:br>
              <a:rPr lang="ru-RU" b="0" i="1" dirty="0">
                <a:solidFill>
                  <a:schemeClr val="accent1">
                    <a:lumMod val="50000"/>
                  </a:schemeClr>
                </a:solidFill>
              </a:rPr>
            </a:br>
            <a:r>
              <a:rPr lang="ru-RU" b="0" i="1" dirty="0">
                <a:solidFill>
                  <a:schemeClr val="accent1">
                    <a:lumMod val="50000"/>
                  </a:schemeClr>
                </a:solidFill>
              </a:rPr>
              <a:t>на душу населения, тыс. руб.</a:t>
            </a:r>
          </a:p>
        </c:rich>
      </c:tx>
      <c:layout>
        <c:manualLayout>
          <c:xMode val="edge"/>
          <c:yMode val="edge"/>
          <c:x val="0.12283387890798897"/>
          <c:y val="5.5430349008840286E-2"/>
        </c:manualLayout>
      </c:layout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Оборот розничной торговли в расчете на душу населения</c:v>
                </c:pt>
              </c:strCache>
            </c:strRef>
          </c:tx>
          <c:spPr>
            <a:ln>
              <a:solidFill>
                <a:schemeClr val="accent6">
                  <a:lumMod val="60000"/>
                  <a:lumOff val="40000"/>
                </a:schemeClr>
              </a:solidFill>
            </a:ln>
          </c:spPr>
          <c:marker>
            <c:spPr>
              <a:solidFill>
                <a:schemeClr val="accent2">
                  <a:lumMod val="60000"/>
                  <a:lumOff val="40000"/>
                </a:schemeClr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0.10273441411442245"/>
                  <c:y val="0.10012444811326654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3BF-418E-8670-F04A67443750}"/>
                </c:ext>
              </c:extLst>
            </c:dLbl>
            <c:dLbl>
              <c:idx val="1"/>
              <c:layout>
                <c:manualLayout>
                  <c:x val="-8.871478048332794E-2"/>
                  <c:y val="0.1112690377397679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3BF-418E-8670-F04A67443750}"/>
                </c:ext>
              </c:extLst>
            </c:dLbl>
            <c:dLbl>
              <c:idx val="2"/>
              <c:layout>
                <c:manualLayout>
                  <c:x val="-4.0459925000854201E-3"/>
                  <c:y val="3.924957223934649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Лист1!$A$2:$A$4</c:f>
              <c:strCache>
                <c:ptCount val="3"/>
                <c:pt idx="0">
                  <c:v>2020</c:v>
                </c:pt>
                <c:pt idx="1">
                  <c:v>2021</c:v>
                </c:pt>
                <c:pt idx="2">
                  <c:v>2022*</c:v>
                </c:pt>
              </c:strCache>
            </c:str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196.89</c:v>
                </c:pt>
                <c:pt idx="1">
                  <c:v>222.97</c:v>
                </c:pt>
                <c:pt idx="2">
                  <c:v>244.12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BF-418E-8670-F04A674437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Семена рапса</c:v>
                </c:pt>
              </c:strCache>
            </c:strRef>
          </c:tx>
          <c:dLbls>
            <c:dLbl>
              <c:idx val="0"/>
              <c:layout>
                <c:manualLayout>
                  <c:x val="-5.9631270984642805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3BF-418E-8670-F04A67443750}"/>
                </c:ext>
              </c:extLst>
            </c:dLbl>
            <c:dLbl>
              <c:idx val="1"/>
              <c:layout>
                <c:manualLayout>
                  <c:x val="-3.5975890759329943E-2"/>
                  <c:y val="3.852882372542485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-3.123958680439853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Лист1!$A$2:$A$4</c:f>
              <c:strCache>
                <c:ptCount val="3"/>
                <c:pt idx="0">
                  <c:v>2020</c:v>
                </c:pt>
                <c:pt idx="1">
                  <c:v>2021</c:v>
                </c:pt>
                <c:pt idx="2">
                  <c:v>2022*</c:v>
                </c:pt>
              </c:strCache>
            </c:strRef>
          </c:cat>
          <c:val>
            <c:numRef>
              <c:f>Лист1!$C$2:$C$4</c:f>
            </c:numRef>
          </c:val>
          <c:smooth val="0"/>
          <c:extLst>
            <c:ext xmlns:c16="http://schemas.microsoft.com/office/drawing/2014/chart" uri="{C3380CC4-5D6E-409C-BE32-E72D297353CC}">
              <c16:uniqueId val="{00000007-73BF-418E-8670-F04A674437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Зерновые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pPr>
              <a:solidFill>
                <a:srgbClr val="002060"/>
              </a:solidFill>
              <a:ln>
                <a:solidFill>
                  <a:srgbClr val="002060"/>
                </a:solidFill>
              </a:ln>
            </c:spPr>
          </c:marker>
          <c:dLbls>
            <c:dLbl>
              <c:idx val="0"/>
              <c:layout>
                <c:manualLayout>
                  <c:x val="-5.76601445182304E-2"/>
                  <c:y val="-4.061146284571801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Лист1!$A$2:$A$4</c:f>
              <c:strCache>
                <c:ptCount val="3"/>
                <c:pt idx="0">
                  <c:v>2020</c:v>
                </c:pt>
                <c:pt idx="1">
                  <c:v>2021</c:v>
                </c:pt>
                <c:pt idx="2">
                  <c:v>2022*</c:v>
                </c:pt>
              </c:strCache>
            </c:strRef>
          </c:cat>
          <c:val>
            <c:numRef>
              <c:f>Лист1!$D$2:$D$4</c:f>
            </c:numRef>
          </c:val>
          <c:smooth val="0"/>
          <c:extLst>
            <c:ext xmlns:c16="http://schemas.microsoft.com/office/drawing/2014/chart" uri="{C3380CC4-5D6E-409C-BE32-E72D297353CC}">
              <c16:uniqueId val="{0000000A-73BF-418E-8670-F04A674437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Готовая продукция</c:v>
                </c:pt>
              </c:strCache>
            </c:strRef>
          </c:tx>
          <c:spPr>
            <a:ln>
              <a:solidFill>
                <a:srgbClr val="990099"/>
              </a:solidFill>
            </a:ln>
          </c:spPr>
          <c:marker>
            <c:symbol val="diamond"/>
            <c:size val="7"/>
            <c:spPr>
              <a:solidFill>
                <a:srgbClr val="990099"/>
              </a:solidFill>
              <a:ln>
                <a:solidFill>
                  <a:srgbClr val="990099"/>
                </a:solidFill>
              </a:ln>
            </c:spPr>
          </c:marker>
          <c:dLbls>
            <c:dLbl>
              <c:idx val="0"/>
              <c:layout>
                <c:manualLayout>
                  <c:x val="-5.2731785085593223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3BF-418E-8670-F04A67443750}"/>
                </c:ext>
              </c:extLst>
            </c:dLbl>
            <c:dLbl>
              <c:idx val="1"/>
              <c:layout>
                <c:manualLayout>
                  <c:x val="-3.1047686545723104E-2"/>
                  <c:y val="-5.310729756747750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3BF-418E-8670-F04A67443750}"/>
                </c:ext>
              </c:extLst>
            </c:dLbl>
            <c:dLbl>
              <c:idx val="2"/>
              <c:layout>
                <c:manualLayout>
                  <c:x val="-3.1047686545723104E-2"/>
                  <c:y val="-4.477674108630456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Лист1!$A$2:$A$4</c:f>
              <c:strCache>
                <c:ptCount val="3"/>
                <c:pt idx="0">
                  <c:v>2020</c:v>
                </c:pt>
                <c:pt idx="1">
                  <c:v>2021</c:v>
                </c:pt>
                <c:pt idx="2">
                  <c:v>2022*</c:v>
                </c:pt>
              </c:strCache>
            </c:strRef>
          </c:cat>
          <c:val>
            <c:numRef>
              <c:f>Лист1!$E$2:$E$4</c:f>
            </c:numRef>
          </c:val>
          <c:smooth val="0"/>
          <c:extLst>
            <c:ext xmlns:c16="http://schemas.microsoft.com/office/drawing/2014/chart" uri="{C3380CC4-5D6E-409C-BE32-E72D297353CC}">
              <c16:uniqueId val="{0000000E-73BF-418E-8670-F04A674437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Масложировая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circle"/>
            <c:size val="7"/>
            <c:spPr>
              <a:solidFill>
                <a:srgbClr val="18660E"/>
              </a:solidFill>
              <a:ln>
                <a:solidFill>
                  <a:srgbClr val="18660E"/>
                </a:solidFill>
              </a:ln>
            </c:spPr>
          </c:marker>
          <c:dLbls>
            <c:dLbl>
              <c:idx val="0"/>
              <c:layout>
                <c:manualLayout>
                  <c:x val="-5.2731940304623554E-2"/>
                  <c:y val="-1.561979340219926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3BF-418E-8670-F04A67443750}"/>
                </c:ext>
              </c:extLst>
            </c:dLbl>
            <c:dLbl>
              <c:idx val="1"/>
              <c:layout>
                <c:manualLayout>
                  <c:x val="-1.527743306218121E-2"/>
                  <c:y val="1.77024325224925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3BF-418E-8670-F04A67443750}"/>
                </c:ext>
              </c:extLst>
            </c:dLbl>
            <c:dLbl>
              <c:idx val="2"/>
              <c:layout>
                <c:manualLayout>
                  <c:x val="-7.392306320410263E-3"/>
                  <c:y val="9.3718760413195601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Лист1!$A$2:$A$4</c:f>
              <c:strCache>
                <c:ptCount val="3"/>
                <c:pt idx="0">
                  <c:v>2020</c:v>
                </c:pt>
                <c:pt idx="1">
                  <c:v>2021</c:v>
                </c:pt>
                <c:pt idx="2">
                  <c:v>2022*</c:v>
                </c:pt>
              </c:strCache>
            </c:strRef>
          </c:cat>
          <c:val>
            <c:numRef>
              <c:f>Лист1!$F$2:$F$4</c:f>
            </c:numRef>
          </c:val>
          <c:smooth val="0"/>
          <c:extLst>
            <c:ext xmlns:c16="http://schemas.microsoft.com/office/drawing/2014/chart" uri="{C3380CC4-5D6E-409C-BE32-E72D297353CC}">
              <c16:uniqueId val="{00000012-73BF-418E-8670-F04A67443750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33056768"/>
        <c:axId val="292910720"/>
      </c:lineChart>
      <c:catAx>
        <c:axId val="4330567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ru-RU"/>
          </a:p>
        </c:txPr>
        <c:crossAx val="292910720"/>
        <c:crosses val="autoZero"/>
        <c:auto val="1"/>
        <c:lblAlgn val="ctr"/>
        <c:lblOffset val="100"/>
        <c:noMultiLvlLbl val="0"/>
      </c:catAx>
      <c:valAx>
        <c:axId val="292910720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4330567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sz="1200" b="0" i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Объекты розничной торговли, шт.</a:t>
            </a:r>
          </a:p>
        </c:rich>
      </c:tx>
      <c:overlay val="0"/>
    </c:title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Магазины</c:v>
                </c:pt>
              </c:strCache>
            </c:strRef>
          </c:tx>
          <c:spPr>
            <a:solidFill>
              <a:schemeClr val="accent5">
                <a:lumMod val="40000"/>
                <a:lumOff val="6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14320</c:v>
                </c:pt>
                <c:pt idx="1">
                  <c:v>14656</c:v>
                </c:pt>
                <c:pt idx="2">
                  <c:v>14866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140-476A-80CD-2BD411C44BE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Павильоны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4023</c:v>
                </c:pt>
                <c:pt idx="1">
                  <c:v>3728</c:v>
                </c:pt>
                <c:pt idx="2">
                  <c:v>3584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140-476A-80CD-2BD411C44BEE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Палатки, киоски</c:v>
                </c:pt>
              </c:strCache>
            </c:strRef>
          </c:tx>
          <c:spPr>
            <a:solidFill>
              <a:schemeClr val="accent3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1479</c:v>
                </c:pt>
                <c:pt idx="1">
                  <c:v>1073</c:v>
                </c:pt>
                <c:pt idx="2">
                  <c:v>927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140-476A-80CD-2BD411C44B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427956224"/>
        <c:axId val="292924224"/>
      </c:barChart>
      <c:catAx>
        <c:axId val="4279562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92924224"/>
        <c:crosses val="autoZero"/>
        <c:auto val="1"/>
        <c:lblAlgn val="ctr"/>
        <c:lblOffset val="100"/>
        <c:noMultiLvlLbl val="0"/>
      </c:catAx>
      <c:valAx>
        <c:axId val="292924224"/>
        <c:scaling>
          <c:orientation val="minMax"/>
        </c:scaling>
        <c:delete val="1"/>
        <c:axPos val="l"/>
        <c:majorGridlines/>
        <c:numFmt formatCode="0%" sourceLinked="1"/>
        <c:majorTickMark val="out"/>
        <c:minorTickMark val="none"/>
        <c:tickLblPos val="nextTo"/>
        <c:crossAx val="427956224"/>
        <c:crosses val="autoZero"/>
        <c:crossBetween val="between"/>
      </c:valAx>
    </c:plotArea>
    <c:legend>
      <c:legendPos val="b"/>
      <c:overlay val="0"/>
      <c:txPr>
        <a:bodyPr/>
        <a:lstStyle/>
        <a:p>
          <a:pPr>
            <a:defRPr sz="12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400"/>
      </a:pPr>
      <a:endParaRPr lang="ru-RU"/>
    </a:p>
  </c:txPr>
  <c:externalData r:id="rId1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ru-RU" b="0" i="1" dirty="0">
                <a:solidFill>
                  <a:schemeClr val="tx2">
                    <a:lumMod val="75000"/>
                  </a:schemeClr>
                </a:solidFill>
              </a:rPr>
              <a:t>Доля розничных торговых сетей </a:t>
            </a:r>
            <a:br>
              <a:rPr lang="ru-RU" b="0" i="1" dirty="0">
                <a:solidFill>
                  <a:schemeClr val="tx2">
                    <a:lumMod val="75000"/>
                  </a:schemeClr>
                </a:solidFill>
              </a:rPr>
            </a:br>
            <a:r>
              <a:rPr lang="ru-RU" b="0" i="1" dirty="0">
                <a:solidFill>
                  <a:schemeClr val="tx2">
                    <a:lumMod val="75000"/>
                  </a:schemeClr>
                </a:solidFill>
              </a:rPr>
              <a:t>в формировании оборота розничной торговли,</a:t>
            </a:r>
            <a:r>
              <a:rPr lang="ru-RU" b="0" i="1" baseline="0" dirty="0">
                <a:solidFill>
                  <a:schemeClr val="tx2">
                    <a:lumMod val="75000"/>
                  </a:schemeClr>
                </a:solidFill>
              </a:rPr>
              <a:t> %</a:t>
            </a:r>
            <a:endParaRPr lang="ru-RU" b="0" i="1" dirty="0">
              <a:solidFill>
                <a:schemeClr val="tx2">
                  <a:lumMod val="75000"/>
                </a:schemeClr>
              </a:solidFill>
            </a:endParaRPr>
          </a:p>
        </c:rich>
      </c:tx>
      <c:layout>
        <c:manualLayout>
          <c:xMode val="edge"/>
          <c:yMode val="edge"/>
          <c:x val="0.18727966023756015"/>
          <c:y val="6.7834379424924702E-3"/>
        </c:manualLayout>
      </c:layout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Доля розничных торговых сетей в формировании оборота розничной торговли Красноярского края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pPr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chemeClr val="accent1"/>
                </a:solidFill>
              </a:ln>
            </c:spPr>
          </c:marker>
          <c:dLbls>
            <c:dLbl>
              <c:idx val="0"/>
              <c:layout>
                <c:manualLayout>
                  <c:x val="-0.10273441411442245"/>
                  <c:y val="0.10012444811326654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3BF-418E-8670-F04A67443750}"/>
                </c:ext>
              </c:extLst>
            </c:dLbl>
            <c:dLbl>
              <c:idx val="1"/>
              <c:layout>
                <c:manualLayout>
                  <c:x val="-8.871478048332794E-2"/>
                  <c:y val="0.1112690377397679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3BF-418E-8670-F04A67443750}"/>
                </c:ext>
              </c:extLst>
            </c:dLbl>
            <c:dLbl>
              <c:idx val="2"/>
              <c:layout>
                <c:manualLayout>
                  <c:x val="-3.7947172444772678E-2"/>
                  <c:y val="-5.31072975674774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37.5</c:v>
                </c:pt>
                <c:pt idx="1">
                  <c:v>38.9</c:v>
                </c:pt>
                <c:pt idx="2" formatCode="0.0">
                  <c:v>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BF-418E-8670-F04A674437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Семена рапса</c:v>
                </c:pt>
              </c:strCache>
            </c:strRef>
          </c:tx>
          <c:dLbls>
            <c:dLbl>
              <c:idx val="0"/>
              <c:layout>
                <c:manualLayout>
                  <c:x val="-5.9631270984642805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3BF-418E-8670-F04A67443750}"/>
                </c:ext>
              </c:extLst>
            </c:dLbl>
            <c:dLbl>
              <c:idx val="1"/>
              <c:layout>
                <c:manualLayout>
                  <c:x val="-3.5975890759329943E-2"/>
                  <c:y val="3.852882372542485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-3.123958680439853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Лист1!$C$2:$C$4</c:f>
            </c:numRef>
          </c:val>
          <c:smooth val="0"/>
          <c:extLst>
            <c:ext xmlns:c16="http://schemas.microsoft.com/office/drawing/2014/chart" uri="{C3380CC4-5D6E-409C-BE32-E72D297353CC}">
              <c16:uniqueId val="{00000007-73BF-418E-8670-F04A674437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Зерновые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pPr>
              <a:solidFill>
                <a:srgbClr val="002060"/>
              </a:solidFill>
              <a:ln>
                <a:solidFill>
                  <a:srgbClr val="002060"/>
                </a:solidFill>
              </a:ln>
            </c:spPr>
          </c:marker>
          <c:dLbls>
            <c:dLbl>
              <c:idx val="0"/>
              <c:layout>
                <c:manualLayout>
                  <c:x val="-5.76601445182304E-2"/>
                  <c:y val="-4.061146284571801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Лист1!$D$2:$D$4</c:f>
            </c:numRef>
          </c:val>
          <c:smooth val="0"/>
          <c:extLst>
            <c:ext xmlns:c16="http://schemas.microsoft.com/office/drawing/2014/chart" uri="{C3380CC4-5D6E-409C-BE32-E72D297353CC}">
              <c16:uniqueId val="{0000000A-73BF-418E-8670-F04A674437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Готовая продукция</c:v>
                </c:pt>
              </c:strCache>
            </c:strRef>
          </c:tx>
          <c:spPr>
            <a:ln>
              <a:solidFill>
                <a:srgbClr val="990099"/>
              </a:solidFill>
            </a:ln>
          </c:spPr>
          <c:marker>
            <c:symbol val="diamond"/>
            <c:size val="7"/>
            <c:spPr>
              <a:solidFill>
                <a:srgbClr val="990099"/>
              </a:solidFill>
              <a:ln>
                <a:solidFill>
                  <a:srgbClr val="990099"/>
                </a:solidFill>
              </a:ln>
            </c:spPr>
          </c:marker>
          <c:dLbls>
            <c:dLbl>
              <c:idx val="0"/>
              <c:layout>
                <c:manualLayout>
                  <c:x val="-5.2731785085593223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3BF-418E-8670-F04A67443750}"/>
                </c:ext>
              </c:extLst>
            </c:dLbl>
            <c:dLbl>
              <c:idx val="1"/>
              <c:layout>
                <c:manualLayout>
                  <c:x val="-3.1047686545723104E-2"/>
                  <c:y val="-5.310729756747750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3BF-418E-8670-F04A67443750}"/>
                </c:ext>
              </c:extLst>
            </c:dLbl>
            <c:dLbl>
              <c:idx val="2"/>
              <c:layout>
                <c:manualLayout>
                  <c:x val="-3.1047686545723104E-2"/>
                  <c:y val="-4.477674108630456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Лист1!$E$2:$E$4</c:f>
            </c:numRef>
          </c:val>
          <c:smooth val="0"/>
          <c:extLst>
            <c:ext xmlns:c16="http://schemas.microsoft.com/office/drawing/2014/chart" uri="{C3380CC4-5D6E-409C-BE32-E72D297353CC}">
              <c16:uniqueId val="{0000000E-73BF-418E-8670-F04A674437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Масложировая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circle"/>
            <c:size val="7"/>
            <c:spPr>
              <a:solidFill>
                <a:srgbClr val="18660E"/>
              </a:solidFill>
              <a:ln>
                <a:solidFill>
                  <a:srgbClr val="18660E"/>
                </a:solidFill>
              </a:ln>
            </c:spPr>
          </c:marker>
          <c:dLbls>
            <c:dLbl>
              <c:idx val="0"/>
              <c:layout>
                <c:manualLayout>
                  <c:x val="-5.2731940304623554E-2"/>
                  <c:y val="-1.561979340219926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3BF-418E-8670-F04A67443750}"/>
                </c:ext>
              </c:extLst>
            </c:dLbl>
            <c:dLbl>
              <c:idx val="1"/>
              <c:layout>
                <c:manualLayout>
                  <c:x val="-1.527743306218121E-2"/>
                  <c:y val="1.77024325224925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3BF-418E-8670-F04A67443750}"/>
                </c:ext>
              </c:extLst>
            </c:dLbl>
            <c:dLbl>
              <c:idx val="2"/>
              <c:layout>
                <c:manualLayout>
                  <c:x val="-7.392306320410263E-3"/>
                  <c:y val="9.3718760413195601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Лист1!$F$2:$F$4</c:f>
            </c:numRef>
          </c:val>
          <c:smooth val="0"/>
          <c:extLst>
            <c:ext xmlns:c16="http://schemas.microsoft.com/office/drawing/2014/chart" uri="{C3380CC4-5D6E-409C-BE32-E72D297353CC}">
              <c16:uniqueId val="{00000012-73BF-418E-8670-F04A67443750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435988992"/>
        <c:axId val="336732736"/>
      </c:lineChart>
      <c:catAx>
        <c:axId val="4359889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ru-RU"/>
          </a:p>
        </c:txPr>
        <c:crossAx val="336732736"/>
        <c:crosses val="autoZero"/>
        <c:auto val="1"/>
        <c:lblAlgn val="ctr"/>
        <c:lblOffset val="100"/>
        <c:noMultiLvlLbl val="0"/>
      </c:catAx>
      <c:valAx>
        <c:axId val="336732736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43598899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102">
  <cs:axisTitle>
    <cs:lnRef idx="0"/>
    <cs:fillRef idx="0"/>
    <cs:effectRef idx="0"/>
    <cs:fontRef idx="minor">
      <a:schemeClr val="tx1"/>
    </cs:fontRef>
    <cs:defRPr sz="1000" b="1" kern="1200"/>
  </cs:axisTitle>
  <cs:category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categoryAxis>
  <cs:chartArea mods="allowNoFillOverride allowNoLineOverride">
    <cs:lnRef idx="1">
      <a:schemeClr val="tx1">
        <a:tint val="75000"/>
      </a:schemeClr>
    </cs:lnRef>
    <cs:fillRef idx="1">
      <a:schemeClr val="bg1"/>
    </cs:fillRef>
    <cs:effectRef idx="0"/>
    <cs:fontRef idx="minor">
      <a:schemeClr val="tx1"/>
    </cs:fontRef>
    <cs:spPr>
      <a:ln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10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65000"/>
            <a:lumOff val="35000"/>
          </a:schemeClr>
        </a:solidFill>
      </a:ln>
    </cs:spPr>
    <cs:defRPr sz="1000" kern="1200"/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1">
      <cs:styleClr val="auto"/>
    </cs:lnRef>
    <cs:lineWidthScale>3</cs:lineWidthScale>
    <cs:fillRef idx="0"/>
    <cs:effectRef idx="0"/>
    <cs:fontRef idx="minor">
      <a:schemeClr val="tx1"/>
    </cs:fontRef>
    <cs:spPr>
      <a:ln cap="rnd">
        <a:round/>
      </a:ln>
    </cs:spPr>
  </cs:dataPointLine>
  <cs:dataPointMarker>
    <cs:lnRef idx="1">
      <cs:styleClr val="auto"/>
    </cs:lnRef>
    <cs:fillRef idx="1">
      <cs:styleClr val="auto"/>
    </cs:fillRef>
    <cs:effectRef idx="0"/>
    <cs:fontRef idx="minor">
      <a:schemeClr val="tx1"/>
    </cs:fontRef>
    <cs:spPr>
      <a:ln>
        <a:round/>
      </a:ln>
    </cs:spPr>
  </cs:dataPointMarker>
  <cs:dataPointMarkerLayout/>
  <cs:dataPointWireframe>
    <cs:lnRef idx="1">
      <cs:styleClr val="auto"/>
    </cs:lnRef>
    <cs:fillRef idx="0"/>
    <cs:effectRef idx="0"/>
    <cs:fontRef idx="minor">
      <a:schemeClr val="tx1"/>
    </cs:fontRef>
    <cs:spPr>
      <a:ln>
        <a:round/>
      </a:ln>
    </cs:spPr>
  </cs:dataPointWireframe>
  <cs:dataTable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dataTable>
  <cs:downBar>
    <cs:lnRef idx="1">
      <a:schemeClr val="tx1"/>
    </cs:lnRef>
    <cs:fillRef idx="1">
      <a:schemeClr val="dk1">
        <a:tint val="95000"/>
      </a:schemeClr>
    </cs:fillRef>
    <cs:effectRef idx="0"/>
    <cs:fontRef idx="minor">
      <a:schemeClr val="tx1"/>
    </cs:fontRef>
    <cs:spPr>
      <a:ln>
        <a:round/>
      </a:ln>
    </cs:spPr>
  </cs:downBar>
  <cs:drop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dropLine>
  <cs:errorBar>
    <cs:lnRef idx="1">
      <a:schemeClr val="tx1"/>
    </cs:lnRef>
    <cs:fillRef idx="1">
      <a:schemeClr val="tx1"/>
    </cs:fillRef>
    <cs:effectRef idx="0"/>
    <cs:fontRef idx="minor">
      <a:schemeClr val="tx1"/>
    </cs:fontRef>
    <cs:spPr>
      <a:ln>
        <a:round/>
      </a:ln>
    </cs:spPr>
  </cs:errorBar>
  <cs:flo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floor>
  <cs:gridlineMaj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gridlineMajor>
  <cs:gridlineMinor>
    <cs:lnRef idx="1">
      <a:schemeClr val="tx1">
        <a:tint val="50000"/>
      </a:schemeClr>
    </cs:lnRef>
    <cs:fillRef idx="0"/>
    <cs:effectRef idx="0"/>
    <cs:fontRef idx="minor">
      <a:schemeClr val="tx1"/>
    </cs:fontRef>
    <cs:spPr>
      <a:ln>
        <a:round/>
      </a:ln>
    </cs:spPr>
  </cs:gridlineMinor>
  <cs:hiLo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hiLoLine>
  <cs:leader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leaderLine>
  <cs:legend>
    <cs:lnRef idx="0"/>
    <cs:fillRef idx="0"/>
    <cs:effectRef idx="0"/>
    <cs:fontRef idx="minor">
      <a:schemeClr val="tx1"/>
    </cs:fontRef>
    <cs:defRPr sz="1000" kern="1200"/>
  </cs:legend>
  <cs:plotArea mods="allowNoFillOverride allowNoLineOverride">
    <cs:lnRef idx="0"/>
    <cs:fillRef idx="1">
      <a:schemeClr val="bg1"/>
    </cs:fillRef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seriesAxis>
  <cs:series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seriesLine>
  <cs:title>
    <cs:lnRef idx="0"/>
    <cs:fillRef idx="0"/>
    <cs:effectRef idx="0"/>
    <cs:fontRef idx="minor">
      <a:schemeClr val="tx1"/>
    </cs:fontRef>
    <cs:defRPr sz="1800" b="1" kern="1200"/>
  </cs:title>
  <cs:trendline>
    <cs:lnRef idx="1">
      <a:schemeClr val="tx1"/>
    </cs:lnRef>
    <cs:fillRef idx="0"/>
    <cs:effectRef idx="0"/>
    <cs:fontRef idx="minor">
      <a:schemeClr val="tx1"/>
    </cs:fontRef>
    <cs:spPr>
      <a:ln cap="rnd">
        <a:round/>
      </a:ln>
    </cs:spPr>
  </cs:trendline>
  <cs:trendlineLabel>
    <cs:lnRef idx="0"/>
    <cs:fillRef idx="0"/>
    <cs:effectRef idx="0"/>
    <cs:fontRef idx="minor">
      <a:schemeClr val="tx1"/>
    </cs:fontRef>
    <cs:defRPr sz="1000" kern="1200"/>
  </cs:trendlineLabel>
  <cs:upBar>
    <cs:lnRef idx="1">
      <a:schemeClr val="tx1"/>
    </cs:lnRef>
    <cs:fillRef idx="1">
      <a:schemeClr val="dk1">
        <a:tint val="5000"/>
      </a:schemeClr>
    </cs:fillRef>
    <cs:effectRef idx="0"/>
    <cs:fontRef idx="minor">
      <a:schemeClr val="tx1"/>
    </cs:fontRef>
    <cs:spPr>
      <a:ln>
        <a:round/>
      </a:ln>
    </cs:spPr>
  </cs:upBar>
  <cs:value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valueAxis>
  <cs:wall>
    <cs:lnRef idx="0"/>
    <cs:fillRef idx="0"/>
    <cs:effectRef idx="0"/>
    <cs:fontRef idx="minor">
      <a:schemeClr val="tx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102">
  <cs:axisTitle>
    <cs:lnRef idx="0"/>
    <cs:fillRef idx="0"/>
    <cs:effectRef idx="0"/>
    <cs:fontRef idx="minor">
      <a:schemeClr val="tx1"/>
    </cs:fontRef>
    <cs:defRPr sz="1000" b="1" kern="1200"/>
  </cs:axisTitle>
  <cs:category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categoryAxis>
  <cs:chartArea mods="allowNoFillOverride allowNoLineOverride">
    <cs:lnRef idx="1">
      <a:schemeClr val="tx1">
        <a:tint val="75000"/>
      </a:schemeClr>
    </cs:lnRef>
    <cs:fillRef idx="1">
      <a:schemeClr val="bg1"/>
    </cs:fillRef>
    <cs:effectRef idx="0"/>
    <cs:fontRef idx="minor">
      <a:schemeClr val="tx1"/>
    </cs:fontRef>
    <cs:spPr>
      <a:ln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10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65000"/>
            <a:lumOff val="35000"/>
          </a:schemeClr>
        </a:solidFill>
      </a:ln>
    </cs:spPr>
    <cs:defRPr sz="1000" kern="1200"/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1">
      <cs:styleClr val="auto"/>
    </cs:lnRef>
    <cs:lineWidthScale>3</cs:lineWidthScale>
    <cs:fillRef idx="0"/>
    <cs:effectRef idx="0"/>
    <cs:fontRef idx="minor">
      <a:schemeClr val="tx1"/>
    </cs:fontRef>
    <cs:spPr>
      <a:ln cap="rnd">
        <a:round/>
      </a:ln>
    </cs:spPr>
  </cs:dataPointLine>
  <cs:dataPointMarker>
    <cs:lnRef idx="1">
      <cs:styleClr val="auto"/>
    </cs:lnRef>
    <cs:fillRef idx="1">
      <cs:styleClr val="auto"/>
    </cs:fillRef>
    <cs:effectRef idx="0"/>
    <cs:fontRef idx="minor">
      <a:schemeClr val="tx1"/>
    </cs:fontRef>
    <cs:spPr>
      <a:ln>
        <a:round/>
      </a:ln>
    </cs:spPr>
  </cs:dataPointMarker>
  <cs:dataPointMarkerLayout/>
  <cs:dataPointWireframe>
    <cs:lnRef idx="1">
      <cs:styleClr val="auto"/>
    </cs:lnRef>
    <cs:fillRef idx="0"/>
    <cs:effectRef idx="0"/>
    <cs:fontRef idx="minor">
      <a:schemeClr val="tx1"/>
    </cs:fontRef>
    <cs:spPr>
      <a:ln>
        <a:round/>
      </a:ln>
    </cs:spPr>
  </cs:dataPointWireframe>
  <cs:dataTable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dataTable>
  <cs:downBar>
    <cs:lnRef idx="1">
      <a:schemeClr val="tx1"/>
    </cs:lnRef>
    <cs:fillRef idx="1">
      <a:schemeClr val="dk1">
        <a:tint val="95000"/>
      </a:schemeClr>
    </cs:fillRef>
    <cs:effectRef idx="0"/>
    <cs:fontRef idx="minor">
      <a:schemeClr val="tx1"/>
    </cs:fontRef>
    <cs:spPr>
      <a:ln>
        <a:round/>
      </a:ln>
    </cs:spPr>
  </cs:downBar>
  <cs:drop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dropLine>
  <cs:errorBar>
    <cs:lnRef idx="1">
      <a:schemeClr val="tx1"/>
    </cs:lnRef>
    <cs:fillRef idx="1">
      <a:schemeClr val="tx1"/>
    </cs:fillRef>
    <cs:effectRef idx="0"/>
    <cs:fontRef idx="minor">
      <a:schemeClr val="tx1"/>
    </cs:fontRef>
    <cs:spPr>
      <a:ln>
        <a:round/>
      </a:ln>
    </cs:spPr>
  </cs:errorBar>
  <cs:flo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floor>
  <cs:gridlineMaj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gridlineMajor>
  <cs:gridlineMinor>
    <cs:lnRef idx="1">
      <a:schemeClr val="tx1">
        <a:tint val="50000"/>
      </a:schemeClr>
    </cs:lnRef>
    <cs:fillRef idx="0"/>
    <cs:effectRef idx="0"/>
    <cs:fontRef idx="minor">
      <a:schemeClr val="tx1"/>
    </cs:fontRef>
    <cs:spPr>
      <a:ln>
        <a:round/>
      </a:ln>
    </cs:spPr>
  </cs:gridlineMinor>
  <cs:hiLo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hiLoLine>
  <cs:leader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leaderLine>
  <cs:legend>
    <cs:lnRef idx="0"/>
    <cs:fillRef idx="0"/>
    <cs:effectRef idx="0"/>
    <cs:fontRef idx="minor">
      <a:schemeClr val="tx1"/>
    </cs:fontRef>
    <cs:defRPr sz="1000" kern="1200"/>
  </cs:legend>
  <cs:plotArea mods="allowNoFillOverride allowNoLineOverride">
    <cs:lnRef idx="0"/>
    <cs:fillRef idx="1">
      <a:schemeClr val="bg1"/>
    </cs:fillRef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seriesAxis>
  <cs:series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seriesLine>
  <cs:title>
    <cs:lnRef idx="0"/>
    <cs:fillRef idx="0"/>
    <cs:effectRef idx="0"/>
    <cs:fontRef idx="minor">
      <a:schemeClr val="tx1"/>
    </cs:fontRef>
    <cs:defRPr sz="1800" b="1" kern="1200"/>
  </cs:title>
  <cs:trendline>
    <cs:lnRef idx="1">
      <a:schemeClr val="tx1"/>
    </cs:lnRef>
    <cs:fillRef idx="0"/>
    <cs:effectRef idx="0"/>
    <cs:fontRef idx="minor">
      <a:schemeClr val="tx1"/>
    </cs:fontRef>
    <cs:spPr>
      <a:ln cap="rnd">
        <a:round/>
      </a:ln>
    </cs:spPr>
  </cs:trendline>
  <cs:trendlineLabel>
    <cs:lnRef idx="0"/>
    <cs:fillRef idx="0"/>
    <cs:effectRef idx="0"/>
    <cs:fontRef idx="minor">
      <a:schemeClr val="tx1"/>
    </cs:fontRef>
    <cs:defRPr sz="1000" kern="1200"/>
  </cs:trendlineLabel>
  <cs:upBar>
    <cs:lnRef idx="1">
      <a:schemeClr val="tx1"/>
    </cs:lnRef>
    <cs:fillRef idx="1">
      <a:schemeClr val="dk1">
        <a:tint val="5000"/>
      </a:schemeClr>
    </cs:fillRef>
    <cs:effectRef idx="0"/>
    <cs:fontRef idx="minor">
      <a:schemeClr val="tx1"/>
    </cs:fontRef>
    <cs:spPr>
      <a:ln>
        <a:round/>
      </a:ln>
    </cs:spPr>
  </cs:upBar>
  <cs:value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valueAxis>
  <cs:wall>
    <cs:lnRef idx="0"/>
    <cs:fillRef idx="0"/>
    <cs:effectRef idx="0"/>
    <cs:fontRef idx="minor">
      <a:schemeClr val="tx1"/>
    </cs:fontRef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0.14516</cdr:x>
      <cdr:y>0.03733</cdr:y>
    </cdr:from>
    <cdr:to>
      <cdr:x>0.97882</cdr:x>
      <cdr:y>0.18017</cdr:y>
    </cdr:to>
    <cdr:sp macro="" textlink="">
      <cdr:nvSpPr>
        <cdr:cNvPr id="14" name="TextBox 1"/>
        <cdr:cNvSpPr txBox="1"/>
      </cdr:nvSpPr>
      <cdr:spPr>
        <a:xfrm xmlns:a="http://schemas.openxmlformats.org/drawingml/2006/main">
          <a:off x="282028" y="49981"/>
          <a:ext cx="1619672" cy="19124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 anchor="ctr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>
            <a:lnSpc>
              <a:spcPct val="85000"/>
            </a:lnSpc>
          </a:pPr>
          <a:r>
            <a:rPr lang="ru-RU" sz="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Зерноуборочные комбайны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0.16948</cdr:x>
      <cdr:y>0.07084</cdr:y>
    </cdr:from>
    <cdr:to>
      <cdr:x>1</cdr:x>
      <cdr:y>0.18715</cdr:y>
    </cdr:to>
    <cdr:sp macro="" textlink="">
      <cdr:nvSpPr>
        <cdr:cNvPr id="13" name="TextBox 1"/>
        <cdr:cNvSpPr txBox="1"/>
      </cdr:nvSpPr>
      <cdr:spPr>
        <a:xfrm xmlns:a="http://schemas.openxmlformats.org/drawingml/2006/main">
          <a:off x="322306" y="87714"/>
          <a:ext cx="1579394" cy="14401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 anchor="ctr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>
            <a:lnSpc>
              <a:spcPct val="85000"/>
            </a:lnSpc>
          </a:pPr>
          <a:r>
            <a:rPr lang="ru-RU" sz="800" b="1" dirty="0">
              <a:latin typeface="Times New Roman" panose="02020603050405020304" pitchFamily="18" charset="0"/>
              <a:cs typeface="Times New Roman" panose="02020603050405020304" pitchFamily="18" charset="0"/>
            </a:rPr>
            <a:t>Тракторы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0.12648</cdr:x>
      <cdr:y>0.03971</cdr:y>
    </cdr:from>
    <cdr:to>
      <cdr:x>0.91478</cdr:x>
      <cdr:y>0.17305</cdr:y>
    </cdr:to>
    <cdr:sp macro="" textlink="">
      <cdr:nvSpPr>
        <cdr:cNvPr id="12" name="TextBox 11"/>
        <cdr:cNvSpPr txBox="1"/>
      </cdr:nvSpPr>
      <cdr:spPr>
        <a:xfrm xmlns:a="http://schemas.openxmlformats.org/drawingml/2006/main">
          <a:off x="234528" y="64343"/>
          <a:ext cx="1461657" cy="21602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 anchor="ctr"/>
        <a:lstStyle xmlns:a="http://schemas.openxmlformats.org/drawingml/2006/main"/>
        <a:p xmlns:a="http://schemas.openxmlformats.org/drawingml/2006/main">
          <a:pPr algn="ctr">
            <a:lnSpc>
              <a:spcPct val="85000"/>
            </a:lnSpc>
          </a:pPr>
          <a:r>
            <a:rPr lang="ru-RU" sz="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Кормоуборочные комбайны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3" y="1"/>
            <a:ext cx="2950475" cy="497046"/>
          </a:xfrm>
          <a:prstGeom prst="rect">
            <a:avLst/>
          </a:prstGeom>
        </p:spPr>
        <p:txBody>
          <a:bodyPr vert="horz" lIns="91559" tIns="45779" rIns="91559" bIns="45779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6741" y="1"/>
            <a:ext cx="2950475" cy="497046"/>
          </a:xfrm>
          <a:prstGeom prst="rect">
            <a:avLst/>
          </a:prstGeom>
        </p:spPr>
        <p:txBody>
          <a:bodyPr vert="horz" lIns="91559" tIns="45779" rIns="91559" bIns="45779" rtlCol="0"/>
          <a:lstStyle>
            <a:lvl1pPr algn="r">
              <a:defRPr sz="1200"/>
            </a:lvl1pPr>
          </a:lstStyle>
          <a:p>
            <a:fld id="{1E54B1BF-8048-4567-90AF-01F4F14A053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19163" y="746125"/>
            <a:ext cx="4970462" cy="37274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559" tIns="45779" rIns="91559" bIns="45779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0880" y="4721940"/>
            <a:ext cx="5447030" cy="4473415"/>
          </a:xfrm>
          <a:prstGeom prst="rect">
            <a:avLst/>
          </a:prstGeom>
        </p:spPr>
        <p:txBody>
          <a:bodyPr vert="horz" lIns="91559" tIns="45779" rIns="91559" bIns="45779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3" y="9442153"/>
            <a:ext cx="2950475" cy="497046"/>
          </a:xfrm>
          <a:prstGeom prst="rect">
            <a:avLst/>
          </a:prstGeom>
        </p:spPr>
        <p:txBody>
          <a:bodyPr vert="horz" lIns="91559" tIns="45779" rIns="91559" bIns="45779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6741" y="9442153"/>
            <a:ext cx="2950475" cy="497046"/>
          </a:xfrm>
          <a:prstGeom prst="rect">
            <a:avLst/>
          </a:prstGeom>
        </p:spPr>
        <p:txBody>
          <a:bodyPr vert="horz" lIns="91559" tIns="45779" rIns="91559" bIns="45779" rtlCol="0" anchor="b"/>
          <a:lstStyle>
            <a:lvl1pPr algn="r">
              <a:defRPr sz="1200"/>
            </a:lvl1pPr>
          </a:lstStyle>
          <a:p>
            <a:fld id="{12420EDA-014A-4A94-B4F2-EFE37BB69EBA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51763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2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D297049-4043-4A17-BF57-D1FA58431723}" type="slidenum">
              <a:rPr lang="ru-RU" smtClean="0"/>
              <a:pPr>
                <a:defRPr/>
              </a:pPr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0598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5363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16388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FDC6F9-A7D3-4FF6-A09C-7C324B4111CD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825328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6387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7412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6F3F4DA-B257-4D7A-9FBC-9D159AE4D3C9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840713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8436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933D5FA-455C-4ACA-81BB-CF408A6E59C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887479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8436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933D5FA-455C-4ACA-81BB-CF408A6E59C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448575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420721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300859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459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1508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2A612DA-5FA4-49B7-A665-89C8669E9FDB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079630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2532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43E9A56-AEC3-4431-89D6-059622A869F4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5137657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253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4580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73EBD17-5F1D-4FD9-B111-4ACD2204D1A3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178414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7418022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513039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284157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434389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9659480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5328529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894712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23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9594589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24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099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4100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4017CA1-E3D9-4CED-AE71-DBB998309CCB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723061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420EDA-014A-4A94-B4F2-EFE37BB69EBA}" type="slidenum">
              <a:rPr lang="ru-RU" smtClean="0"/>
              <a:pPr/>
              <a:t>26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8418978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62FDF9-7CFE-4B7F-B96D-D0DA11782E65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27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80143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420EDA-014A-4A94-B4F2-EFE37BB69EBA}" type="slidenum">
              <a:rPr lang="ru-RU" smtClean="0"/>
              <a:pPr/>
              <a:t>28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7038335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30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31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32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33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34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307924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035449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764346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1968180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292466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499965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8166410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49142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75132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198159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0260882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295723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971965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087267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34588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221686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49489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908959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726185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789143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240210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352386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70440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703208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936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716452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050569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53691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6975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20129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5041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0644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193187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916984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128569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830966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97886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557511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52465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613367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658747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39555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93816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817405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81246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038740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762210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46085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348883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834189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79398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698306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493339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14730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434307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876238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139960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613799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308300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616891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112404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979237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765303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7816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753084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07496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644427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704413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23693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579775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804845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818813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22324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198055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077490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36368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173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5840551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117480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711715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005224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253070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516610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17467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542862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551093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271995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70132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3" Type="http://schemas.openxmlformats.org/officeDocument/2006/relationships/slideLayout" Target="../slideLayouts/slideLayout69.xml"/><Relationship Id="rId7" Type="http://schemas.openxmlformats.org/officeDocument/2006/relationships/slideLayout" Target="../slideLayouts/slideLayout73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68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5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76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.xml"/><Relationship Id="rId3" Type="http://schemas.openxmlformats.org/officeDocument/2006/relationships/slideLayout" Target="../slideLayouts/slideLayout80.xml"/><Relationship Id="rId7" Type="http://schemas.openxmlformats.org/officeDocument/2006/relationships/slideLayout" Target="../slideLayouts/slideLayout8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slideLayout" Target="../slideLayouts/slideLayout83.xml"/><Relationship Id="rId11" Type="http://schemas.openxmlformats.org/officeDocument/2006/relationships/slideLayout" Target="../slideLayouts/slideLayout88.xml"/><Relationship Id="rId5" Type="http://schemas.openxmlformats.org/officeDocument/2006/relationships/slideLayout" Target="../slideLayouts/slideLayout82.xml"/><Relationship Id="rId10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1.xml"/><Relationship Id="rId9" Type="http://schemas.openxmlformats.org/officeDocument/2006/relationships/slideLayout" Target="../slideLayouts/slideLayout8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/>
              <a:pPr/>
              <a:t>29.05.2023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962930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4680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4002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82832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3214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08143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0697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29.05.2023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8517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.emf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slide" Target="slide10.xml"/><Relationship Id="rId18" Type="http://schemas.openxmlformats.org/officeDocument/2006/relationships/slide" Target="slide16.xml"/><Relationship Id="rId26" Type="http://schemas.openxmlformats.org/officeDocument/2006/relationships/slide" Target="slide23.xml"/><Relationship Id="rId3" Type="http://schemas.openxmlformats.org/officeDocument/2006/relationships/image" Target="../media/image3.jpg"/><Relationship Id="rId21" Type="http://schemas.openxmlformats.org/officeDocument/2006/relationships/slide" Target="slide19.xml"/><Relationship Id="rId7" Type="http://schemas.openxmlformats.org/officeDocument/2006/relationships/image" Target="../media/image5.gif"/><Relationship Id="rId12" Type="http://schemas.openxmlformats.org/officeDocument/2006/relationships/slide" Target="slide9.xml"/><Relationship Id="rId17" Type="http://schemas.openxmlformats.org/officeDocument/2006/relationships/slide" Target="slide15.xml"/><Relationship Id="rId25" Type="http://schemas.openxmlformats.org/officeDocument/2006/relationships/slide" Target="slide12.xml"/><Relationship Id="rId33" Type="http://schemas.openxmlformats.org/officeDocument/2006/relationships/slide" Target="slide34.xml"/><Relationship Id="rId2" Type="http://schemas.openxmlformats.org/officeDocument/2006/relationships/notesSlide" Target="../notesSlides/notesSlide1.xml"/><Relationship Id="rId16" Type="http://schemas.openxmlformats.org/officeDocument/2006/relationships/slide" Target="slide14.xml"/><Relationship Id="rId20" Type="http://schemas.openxmlformats.org/officeDocument/2006/relationships/slide" Target="slide18.xml"/><Relationship Id="rId29" Type="http://schemas.openxmlformats.org/officeDocument/2006/relationships/slide" Target="slide25.xml"/><Relationship Id="rId1" Type="http://schemas.openxmlformats.org/officeDocument/2006/relationships/slideLayout" Target="../slideLayouts/slideLayout24.xml"/><Relationship Id="rId6" Type="http://schemas.openxmlformats.org/officeDocument/2006/relationships/slide" Target="slide4.xml"/><Relationship Id="rId11" Type="http://schemas.openxmlformats.org/officeDocument/2006/relationships/slide" Target="slide8.xml"/><Relationship Id="rId24" Type="http://schemas.openxmlformats.org/officeDocument/2006/relationships/slide" Target="slide22.xml"/><Relationship Id="rId32" Type="http://schemas.openxmlformats.org/officeDocument/2006/relationships/slide" Target="slide32.xml"/><Relationship Id="rId5" Type="http://schemas.openxmlformats.org/officeDocument/2006/relationships/slide" Target="slide3.xml"/><Relationship Id="rId15" Type="http://schemas.openxmlformats.org/officeDocument/2006/relationships/slide" Target="slide13.xml"/><Relationship Id="rId23" Type="http://schemas.openxmlformats.org/officeDocument/2006/relationships/slide" Target="slide21.xml"/><Relationship Id="rId28" Type="http://schemas.openxmlformats.org/officeDocument/2006/relationships/slide" Target="slide26.xml"/><Relationship Id="rId10" Type="http://schemas.openxmlformats.org/officeDocument/2006/relationships/slide" Target="slide7.xml"/><Relationship Id="rId19" Type="http://schemas.openxmlformats.org/officeDocument/2006/relationships/slide" Target="slide17.xml"/><Relationship Id="rId31" Type="http://schemas.openxmlformats.org/officeDocument/2006/relationships/slide" Target="slide30.xml"/><Relationship Id="rId4" Type="http://schemas.openxmlformats.org/officeDocument/2006/relationships/image" Target="../media/image4.png"/><Relationship Id="rId9" Type="http://schemas.openxmlformats.org/officeDocument/2006/relationships/slide" Target="slide6.xml"/><Relationship Id="rId14" Type="http://schemas.openxmlformats.org/officeDocument/2006/relationships/slide" Target="slide11.xml"/><Relationship Id="rId22" Type="http://schemas.openxmlformats.org/officeDocument/2006/relationships/slide" Target="slide20.xml"/><Relationship Id="rId27" Type="http://schemas.openxmlformats.org/officeDocument/2006/relationships/slide" Target="slide24.xml"/><Relationship Id="rId30" Type="http://schemas.openxmlformats.org/officeDocument/2006/relationships/slide" Target="slide29.xml"/><Relationship Id="rId8" Type="http://schemas.openxmlformats.org/officeDocument/2006/relationships/slide" Target="slide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5" Type="http://schemas.openxmlformats.org/officeDocument/2006/relationships/chart" Target="../charts/chart1.xml"/><Relationship Id="rId4" Type="http://schemas.openxmlformats.org/officeDocument/2006/relationships/image" Target="../media/image6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.xml"/><Relationship Id="rId3" Type="http://schemas.openxmlformats.org/officeDocument/2006/relationships/image" Target="../media/image7.jpg"/><Relationship Id="rId7" Type="http://schemas.openxmlformats.org/officeDocument/2006/relationships/slide" Target="slide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.xml"/><Relationship Id="rId5" Type="http://schemas.openxmlformats.org/officeDocument/2006/relationships/slide" Target="slide3.xml"/><Relationship Id="rId4" Type="http://schemas.openxmlformats.org/officeDocument/2006/relationships/image" Target="../media/image4.png"/><Relationship Id="rId9" Type="http://schemas.openxmlformats.org/officeDocument/2006/relationships/chart" Target="../charts/chart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6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5" Type="http://schemas.openxmlformats.org/officeDocument/2006/relationships/image" Target="../media/image4.png"/><Relationship Id="rId4" Type="http://schemas.openxmlformats.org/officeDocument/2006/relationships/chart" Target="../charts/chart4.xml"/><Relationship Id="rId9" Type="http://schemas.openxmlformats.org/officeDocument/2006/relationships/chart" Target="../charts/chart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.xml"/><Relationship Id="rId5" Type="http://schemas.openxmlformats.org/officeDocument/2006/relationships/slide" Target="slide5.xml"/><Relationship Id="rId10" Type="http://schemas.openxmlformats.org/officeDocument/2006/relationships/chart" Target="../charts/chart7.xml"/><Relationship Id="rId4" Type="http://schemas.openxmlformats.org/officeDocument/2006/relationships/image" Target="../media/image4.png"/><Relationship Id="rId9" Type="http://schemas.openxmlformats.org/officeDocument/2006/relationships/chart" Target="../charts/chart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chart" Target="../charts/chart1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12" Type="http://schemas.openxmlformats.org/officeDocument/2006/relationships/chart" Target="../charts/chart11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8.xml"/><Relationship Id="rId11" Type="http://schemas.openxmlformats.org/officeDocument/2006/relationships/chart" Target="../charts/chart10.xml"/><Relationship Id="rId5" Type="http://schemas.openxmlformats.org/officeDocument/2006/relationships/slide" Target="slide6.xml"/><Relationship Id="rId10" Type="http://schemas.openxmlformats.org/officeDocument/2006/relationships/chart" Target="../charts/chart9.xml"/><Relationship Id="rId4" Type="http://schemas.openxmlformats.org/officeDocument/2006/relationships/image" Target="../media/image4.png"/><Relationship Id="rId9" Type="http://schemas.openxmlformats.org/officeDocument/2006/relationships/chart" Target="../charts/chart8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chart" Target="../charts/chart17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12" Type="http://schemas.openxmlformats.org/officeDocument/2006/relationships/chart" Target="../charts/chart16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9.xml"/><Relationship Id="rId11" Type="http://schemas.openxmlformats.org/officeDocument/2006/relationships/chart" Target="../charts/chart15.xml"/><Relationship Id="rId5" Type="http://schemas.openxmlformats.org/officeDocument/2006/relationships/slide" Target="slide7.xml"/><Relationship Id="rId10" Type="http://schemas.openxmlformats.org/officeDocument/2006/relationships/chart" Target="../charts/chart14.xml"/><Relationship Id="rId4" Type="http://schemas.openxmlformats.org/officeDocument/2006/relationships/image" Target="../media/image4.png"/><Relationship Id="rId9" Type="http://schemas.openxmlformats.org/officeDocument/2006/relationships/chart" Target="../charts/chart1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0.xml"/><Relationship Id="rId5" Type="http://schemas.openxmlformats.org/officeDocument/2006/relationships/slide" Target="slide8.xml"/><Relationship Id="rId4" Type="http://schemas.openxmlformats.org/officeDocument/2006/relationships/image" Target="../media/image4.png"/><Relationship Id="rId9" Type="http://schemas.openxmlformats.org/officeDocument/2006/relationships/chart" Target="../charts/chart18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12" Type="http://schemas.openxmlformats.org/officeDocument/2006/relationships/chart" Target="../charts/chart22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1.xml"/><Relationship Id="rId11" Type="http://schemas.openxmlformats.org/officeDocument/2006/relationships/chart" Target="../charts/chart21.xml"/><Relationship Id="rId5" Type="http://schemas.openxmlformats.org/officeDocument/2006/relationships/slide" Target="slide9.xml"/><Relationship Id="rId10" Type="http://schemas.openxmlformats.org/officeDocument/2006/relationships/chart" Target="../charts/chart20.xml"/><Relationship Id="rId4" Type="http://schemas.openxmlformats.org/officeDocument/2006/relationships/image" Target="../media/image4.png"/><Relationship Id="rId9" Type="http://schemas.openxmlformats.org/officeDocument/2006/relationships/chart" Target="../charts/chart19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3" Type="http://schemas.openxmlformats.org/officeDocument/2006/relationships/image" Target="../media/image7.jpg"/><Relationship Id="rId7" Type="http://schemas.openxmlformats.org/officeDocument/2006/relationships/slide" Target="slide12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0.xml"/><Relationship Id="rId5" Type="http://schemas.openxmlformats.org/officeDocument/2006/relationships/chart" Target="../charts/chart23.xml"/><Relationship Id="rId10" Type="http://schemas.openxmlformats.org/officeDocument/2006/relationships/chart" Target="../charts/chart24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8.jpg"/><Relationship Id="rId7" Type="http://schemas.openxmlformats.org/officeDocument/2006/relationships/slide" Target="slide13.xml"/><Relationship Id="rId12" Type="http://schemas.openxmlformats.org/officeDocument/2006/relationships/chart" Target="../charts/chart29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1.xml"/><Relationship Id="rId11" Type="http://schemas.openxmlformats.org/officeDocument/2006/relationships/chart" Target="../charts/chart28.xml"/><Relationship Id="rId5" Type="http://schemas.openxmlformats.org/officeDocument/2006/relationships/image" Target="../media/image4.png"/><Relationship Id="rId10" Type="http://schemas.openxmlformats.org/officeDocument/2006/relationships/chart" Target="../charts/chart27.xml"/><Relationship Id="rId4" Type="http://schemas.openxmlformats.org/officeDocument/2006/relationships/chart" Target="../charts/chart25.xml"/><Relationship Id="rId9" Type="http://schemas.openxmlformats.org/officeDocument/2006/relationships/chart" Target="../charts/chart26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9.jpg"/><Relationship Id="rId7" Type="http://schemas.openxmlformats.org/officeDocument/2006/relationships/slide" Target="slide14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2.xml"/><Relationship Id="rId5" Type="http://schemas.openxmlformats.org/officeDocument/2006/relationships/image" Target="../media/image4.png"/><Relationship Id="rId10" Type="http://schemas.openxmlformats.org/officeDocument/2006/relationships/chart" Target="../charts/chart32.xml"/><Relationship Id="rId4" Type="http://schemas.openxmlformats.org/officeDocument/2006/relationships/chart" Target="../charts/chart30.xml"/><Relationship Id="rId9" Type="http://schemas.openxmlformats.org/officeDocument/2006/relationships/chart" Target="../charts/chart31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0.jpg"/><Relationship Id="rId7" Type="http://schemas.openxmlformats.org/officeDocument/2006/relationships/slide" Target="slide15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3.xml"/><Relationship Id="rId5" Type="http://schemas.openxmlformats.org/officeDocument/2006/relationships/chart" Target="../charts/chart33.xml"/><Relationship Id="rId4" Type="http://schemas.openxmlformats.org/officeDocument/2006/relationships/image" Target="../media/image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1.jpg"/><Relationship Id="rId7" Type="http://schemas.openxmlformats.org/officeDocument/2006/relationships/slide" Target="slide13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6.xml"/><Relationship Id="rId11" Type="http://schemas.openxmlformats.org/officeDocument/2006/relationships/chart" Target="../charts/chart36.xml"/><Relationship Id="rId5" Type="http://schemas.openxmlformats.org/officeDocument/2006/relationships/slide" Target="slide14.xml"/><Relationship Id="rId10" Type="http://schemas.openxmlformats.org/officeDocument/2006/relationships/chart" Target="../charts/chart35.xml"/><Relationship Id="rId4" Type="http://schemas.openxmlformats.org/officeDocument/2006/relationships/image" Target="../media/image4.png"/><Relationship Id="rId9" Type="http://schemas.openxmlformats.org/officeDocument/2006/relationships/chart" Target="../charts/chart34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7.xml"/><Relationship Id="rId3" Type="http://schemas.openxmlformats.org/officeDocument/2006/relationships/image" Target="../media/image12.png"/><Relationship Id="rId7" Type="http://schemas.openxmlformats.org/officeDocument/2006/relationships/slide" Target="slide2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7.xml"/><Relationship Id="rId11" Type="http://schemas.openxmlformats.org/officeDocument/2006/relationships/chart" Target="../charts/chart40.xml"/><Relationship Id="rId5" Type="http://schemas.openxmlformats.org/officeDocument/2006/relationships/slide" Target="slide15.xml"/><Relationship Id="rId10" Type="http://schemas.openxmlformats.org/officeDocument/2006/relationships/chart" Target="../charts/chart39.xml"/><Relationship Id="rId4" Type="http://schemas.openxmlformats.org/officeDocument/2006/relationships/image" Target="../media/image4.png"/><Relationship Id="rId9" Type="http://schemas.openxmlformats.org/officeDocument/2006/relationships/chart" Target="../charts/chart38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41.xml"/><Relationship Id="rId3" Type="http://schemas.openxmlformats.org/officeDocument/2006/relationships/image" Target="../media/image13.jpg"/><Relationship Id="rId7" Type="http://schemas.openxmlformats.org/officeDocument/2006/relationships/slide" Target="slide2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8.xml"/><Relationship Id="rId5" Type="http://schemas.openxmlformats.org/officeDocument/2006/relationships/slide" Target="slide16.xml"/><Relationship Id="rId4" Type="http://schemas.openxmlformats.org/officeDocument/2006/relationships/image" Target="../media/image4.png"/><Relationship Id="rId9" Type="http://schemas.openxmlformats.org/officeDocument/2006/relationships/chart" Target="../charts/chart4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0.jpg"/><Relationship Id="rId7" Type="http://schemas.openxmlformats.org/officeDocument/2006/relationships/slide" Target="slide16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9.xml"/><Relationship Id="rId5" Type="http://schemas.openxmlformats.org/officeDocument/2006/relationships/slide" Target="slide17.xml"/><Relationship Id="rId10" Type="http://schemas.openxmlformats.org/officeDocument/2006/relationships/chart" Target="../charts/chart44.xml"/><Relationship Id="rId4" Type="http://schemas.openxmlformats.org/officeDocument/2006/relationships/image" Target="../media/image4.png"/><Relationship Id="rId9" Type="http://schemas.openxmlformats.org/officeDocument/2006/relationships/chart" Target="../charts/chart43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0.jpg"/><Relationship Id="rId7" Type="http://schemas.openxmlformats.org/officeDocument/2006/relationships/slide" Target="slide16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0.xml"/><Relationship Id="rId5" Type="http://schemas.openxmlformats.org/officeDocument/2006/relationships/slide" Target="slide18.xml"/><Relationship Id="rId4" Type="http://schemas.openxmlformats.org/officeDocument/2006/relationships/image" Target="../media/image4.png"/><Relationship Id="rId9" Type="http://schemas.openxmlformats.org/officeDocument/2006/relationships/chart" Target="../charts/chart45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.jpeg"/><Relationship Id="rId7" Type="http://schemas.openxmlformats.org/officeDocument/2006/relationships/slide" Target="slide16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1.xml"/><Relationship Id="rId5" Type="http://schemas.openxmlformats.org/officeDocument/2006/relationships/slide" Target="slide19.xml"/><Relationship Id="rId10" Type="http://schemas.openxmlformats.org/officeDocument/2006/relationships/chart" Target="../charts/chart47.xml"/><Relationship Id="rId4" Type="http://schemas.openxmlformats.org/officeDocument/2006/relationships/image" Target="../media/image4.png"/><Relationship Id="rId9" Type="http://schemas.openxmlformats.org/officeDocument/2006/relationships/chart" Target="../charts/chart46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4.jpeg"/><Relationship Id="rId7" Type="http://schemas.openxmlformats.org/officeDocument/2006/relationships/slide" Target="slide16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2.xml"/><Relationship Id="rId5" Type="http://schemas.openxmlformats.org/officeDocument/2006/relationships/slide" Target="slide20.xml"/><Relationship Id="rId10" Type="http://schemas.openxmlformats.org/officeDocument/2006/relationships/chart" Target="../charts/chart49.xml"/><Relationship Id="rId4" Type="http://schemas.openxmlformats.org/officeDocument/2006/relationships/image" Target="../media/image4.png"/><Relationship Id="rId9" Type="http://schemas.openxmlformats.org/officeDocument/2006/relationships/chart" Target="../charts/chart4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4.jpeg"/><Relationship Id="rId7" Type="http://schemas.openxmlformats.org/officeDocument/2006/relationships/slide" Target="slide16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3.xml"/><Relationship Id="rId5" Type="http://schemas.openxmlformats.org/officeDocument/2006/relationships/slide" Target="slide21.xml"/><Relationship Id="rId10" Type="http://schemas.openxmlformats.org/officeDocument/2006/relationships/chart" Target="../charts/chart51.xml"/><Relationship Id="rId4" Type="http://schemas.openxmlformats.org/officeDocument/2006/relationships/image" Target="../media/image4.png"/><Relationship Id="rId9" Type="http://schemas.openxmlformats.org/officeDocument/2006/relationships/chart" Target="../charts/chart50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5.png"/><Relationship Id="rId7" Type="http://schemas.openxmlformats.org/officeDocument/2006/relationships/slide" Target="slide24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2.xml"/><Relationship Id="rId5" Type="http://schemas.openxmlformats.org/officeDocument/2006/relationships/image" Target="../media/image4.png"/><Relationship Id="rId4" Type="http://schemas.openxmlformats.org/officeDocument/2006/relationships/chart" Target="../charts/chart52.xml"/><Relationship Id="rId9" Type="http://schemas.openxmlformats.org/officeDocument/2006/relationships/image" Target="../media/image16.jp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3.xml"/><Relationship Id="rId3" Type="http://schemas.openxmlformats.org/officeDocument/2006/relationships/image" Target="../media/image15.png"/><Relationship Id="rId7" Type="http://schemas.openxmlformats.org/officeDocument/2006/relationships/slide" Target="slide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9.xml"/><Relationship Id="rId6" Type="http://schemas.openxmlformats.org/officeDocument/2006/relationships/slide" Target="slide25.xml"/><Relationship Id="rId11" Type="http://schemas.openxmlformats.org/officeDocument/2006/relationships/chart" Target="../charts/chart56.xml"/><Relationship Id="rId5" Type="http://schemas.openxmlformats.org/officeDocument/2006/relationships/slide" Target="slide23.xml"/><Relationship Id="rId10" Type="http://schemas.openxmlformats.org/officeDocument/2006/relationships/chart" Target="../charts/chart55.xml"/><Relationship Id="rId4" Type="http://schemas.openxmlformats.org/officeDocument/2006/relationships/image" Target="../media/image4.png"/><Relationship Id="rId9" Type="http://schemas.openxmlformats.org/officeDocument/2006/relationships/chart" Target="../charts/chart54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3.jpg"/><Relationship Id="rId7" Type="http://schemas.openxmlformats.org/officeDocument/2006/relationships/slide" Target="slide26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4.xml"/><Relationship Id="rId5" Type="http://schemas.openxmlformats.org/officeDocument/2006/relationships/image" Target="../media/image4.png"/><Relationship Id="rId10" Type="http://schemas.openxmlformats.org/officeDocument/2006/relationships/image" Target="../media/image17.png"/><Relationship Id="rId4" Type="http://schemas.openxmlformats.org/officeDocument/2006/relationships/chart" Target="../charts/chart57.xml"/><Relationship Id="rId9" Type="http://schemas.openxmlformats.org/officeDocument/2006/relationships/chart" Target="../charts/chart5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9.xml"/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7.xml"/><Relationship Id="rId11" Type="http://schemas.openxmlformats.org/officeDocument/2006/relationships/chart" Target="../charts/chart62.xml"/><Relationship Id="rId5" Type="http://schemas.openxmlformats.org/officeDocument/2006/relationships/slide" Target="slide25.xml"/><Relationship Id="rId10" Type="http://schemas.openxmlformats.org/officeDocument/2006/relationships/chart" Target="../charts/chart61.xml"/><Relationship Id="rId4" Type="http://schemas.openxmlformats.org/officeDocument/2006/relationships/image" Target="../media/image4.png"/><Relationship Id="rId9" Type="http://schemas.openxmlformats.org/officeDocument/2006/relationships/chart" Target="../charts/chart60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3.xml"/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8.xml"/><Relationship Id="rId6" Type="http://schemas.openxmlformats.org/officeDocument/2006/relationships/slide" Target="slide28.xml"/><Relationship Id="rId5" Type="http://schemas.openxmlformats.org/officeDocument/2006/relationships/slide" Target="slide26.xml"/><Relationship Id="rId4" Type="http://schemas.openxmlformats.org/officeDocument/2006/relationships/image" Target="../media/image4.png"/><Relationship Id="rId9" Type="http://schemas.openxmlformats.org/officeDocument/2006/relationships/chart" Target="../charts/chart64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3.jpg"/><Relationship Id="rId7" Type="http://schemas.openxmlformats.org/officeDocument/2006/relationships/slide" Target="slide26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5" Type="http://schemas.openxmlformats.org/officeDocument/2006/relationships/slide" Target="slide27.xml"/><Relationship Id="rId4" Type="http://schemas.openxmlformats.org/officeDocument/2006/relationships/image" Target="../media/image4.png"/><Relationship Id="rId9" Type="http://schemas.openxmlformats.org/officeDocument/2006/relationships/chart" Target="../charts/chart6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chart" Target="../charts/chart66.xml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57.xml"/><Relationship Id="rId6" Type="http://schemas.openxmlformats.org/officeDocument/2006/relationships/slide" Target="slide2.xml"/><Relationship Id="rId5" Type="http://schemas.openxmlformats.org/officeDocument/2006/relationships/slide" Target="slide30.xml"/><Relationship Id="rId4" Type="http://schemas.openxmlformats.org/officeDocument/2006/relationships/slide" Target="slide2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31.xml"/><Relationship Id="rId5" Type="http://schemas.openxmlformats.org/officeDocument/2006/relationships/slide" Target="slide29.xml"/><Relationship Id="rId4" Type="http://schemas.openxmlformats.org/officeDocument/2006/relationships/image" Target="../media/image4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chart" Target="../charts/chart71.xml"/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12" Type="http://schemas.openxmlformats.org/officeDocument/2006/relationships/chart" Target="../charts/chart70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32.xml"/><Relationship Id="rId11" Type="http://schemas.openxmlformats.org/officeDocument/2006/relationships/chart" Target="../charts/chart69.xml"/><Relationship Id="rId5" Type="http://schemas.openxmlformats.org/officeDocument/2006/relationships/slide" Target="slide30.xml"/><Relationship Id="rId15" Type="http://schemas.openxmlformats.org/officeDocument/2006/relationships/chart" Target="../charts/chart73.xml"/><Relationship Id="rId10" Type="http://schemas.openxmlformats.org/officeDocument/2006/relationships/chart" Target="../charts/chart68.xml"/><Relationship Id="rId4" Type="http://schemas.openxmlformats.org/officeDocument/2006/relationships/image" Target="../media/image4.png"/><Relationship Id="rId9" Type="http://schemas.openxmlformats.org/officeDocument/2006/relationships/chart" Target="../charts/chart67.xml"/><Relationship Id="rId14" Type="http://schemas.openxmlformats.org/officeDocument/2006/relationships/chart" Target="../charts/chart7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3" Type="http://schemas.openxmlformats.org/officeDocument/2006/relationships/image" Target="../media/image19.jpg"/><Relationship Id="rId7" Type="http://schemas.openxmlformats.org/officeDocument/2006/relationships/chart" Target="../charts/chart76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6.xml"/><Relationship Id="rId6" Type="http://schemas.openxmlformats.org/officeDocument/2006/relationships/chart" Target="../charts/chart75.xml"/><Relationship Id="rId5" Type="http://schemas.openxmlformats.org/officeDocument/2006/relationships/chart" Target="../charts/chart74.xml"/><Relationship Id="rId10" Type="http://schemas.openxmlformats.org/officeDocument/2006/relationships/slide" Target="slide2.xml"/><Relationship Id="rId4" Type="http://schemas.openxmlformats.org/officeDocument/2006/relationships/image" Target="../media/image4.png"/><Relationship Id="rId9" Type="http://schemas.openxmlformats.org/officeDocument/2006/relationships/slide" Target="slide33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3" Type="http://schemas.openxmlformats.org/officeDocument/2006/relationships/image" Target="../media/image19.jpg"/><Relationship Id="rId7" Type="http://schemas.openxmlformats.org/officeDocument/2006/relationships/slide" Target="slide32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6.xml"/><Relationship Id="rId6" Type="http://schemas.openxmlformats.org/officeDocument/2006/relationships/chart" Target="../charts/chart78.xml"/><Relationship Id="rId5" Type="http://schemas.openxmlformats.org/officeDocument/2006/relationships/chart" Target="../charts/chart77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5.xml"/><Relationship Id="rId6" Type="http://schemas.openxmlformats.org/officeDocument/2006/relationships/slide" Target="slide35.xml"/><Relationship Id="rId5" Type="http://schemas.openxmlformats.org/officeDocument/2006/relationships/slide" Target="slide33.xml"/><Relationship Id="rId4" Type="http://schemas.openxmlformats.org/officeDocument/2006/relationships/image" Target="../media/image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" Target="slide34.xml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35.xml"/><Relationship Id="rId6" Type="http://schemas.microsoft.com/office/2007/relationships/hdphoto" Target="../media/hdphoto1.wdp"/><Relationship Id="rId5" Type="http://schemas.openxmlformats.org/officeDocument/2006/relationships/image" Target="../media/image20.png"/><Relationship Id="rId4" Type="http://schemas.openxmlformats.org/officeDocument/2006/relationships/slide" Target="slide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рямоугольник 5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tx1"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6625922" y="6021288"/>
            <a:ext cx="199368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b="1" u="sng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Начать просмотр</a:t>
            </a:r>
            <a:endParaRPr lang="ru-RU" b="1" u="sng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Прямоугольник 7"/>
          <p:cNvSpPr/>
          <p:nvPr/>
        </p:nvSpPr>
        <p:spPr>
          <a:xfrm>
            <a:off x="0" y="2636912"/>
            <a:ext cx="9144000" cy="1701130"/>
          </a:xfrm>
          <a:prstGeom prst="rect">
            <a:avLst/>
          </a:prstGeom>
          <a:solidFill>
            <a:srgbClr val="147B0F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755576" y="2564904"/>
            <a:ext cx="7772400" cy="1296144"/>
          </a:xfrm>
        </p:spPr>
        <p:txBody>
          <a:bodyPr>
            <a:normAutofit/>
          </a:bodyPr>
          <a:lstStyle/>
          <a:p>
            <a: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Агропромышленный комплекс Красноярского края</a:t>
            </a:r>
            <a:endParaRPr lang="ru-RU" sz="2400" spc="50" dirty="0">
              <a:ln w="13500">
                <a:solidFill>
                  <a:schemeClr val="accent1">
                    <a:shade val="2500"/>
                    <a:alpha val="6500"/>
                  </a:schemeClr>
                </a:solidFill>
                <a:prstDash val="solid"/>
              </a:ln>
              <a:solidFill>
                <a:schemeClr val="accent1">
                  <a:tint val="3000"/>
                  <a:alpha val="95000"/>
                </a:scheme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4285444" y="3795717"/>
            <a:ext cx="112082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</a:pPr>
            <a:r>
              <a:rPr lang="ru-RU" sz="3200" spc="50" dirty="0">
                <a:ln w="13500">
                  <a:solidFill>
                    <a:srgbClr val="4F81BD">
                      <a:shade val="2500"/>
                      <a:alpha val="6500"/>
                    </a:srgbClr>
                  </a:solidFill>
                  <a:prstDash val="solid"/>
                </a:ln>
                <a:solidFill>
                  <a:srgbClr val="4F81BD">
                    <a:tint val="3000"/>
                    <a:alpha val="95000"/>
                  </a:srgb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2022</a:t>
            </a:r>
          </a:p>
        </p:txBody>
      </p:sp>
      <p:pic>
        <p:nvPicPr>
          <p:cNvPr id="10" name="Рисунок 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210" y="188640"/>
            <a:ext cx="3771750" cy="15841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5932070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4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Скругленный прямоугольник 38"/>
          <p:cNvSpPr/>
          <p:nvPr/>
        </p:nvSpPr>
        <p:spPr>
          <a:xfrm>
            <a:off x="588504" y="5435031"/>
            <a:ext cx="7880379" cy="27700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7" name="Скругленный прямоугольник 36"/>
          <p:cNvSpPr/>
          <p:nvPr/>
        </p:nvSpPr>
        <p:spPr>
          <a:xfrm>
            <a:off x="585926" y="5096217"/>
            <a:ext cx="7864540" cy="27699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5" name="Скругленный прямоугольник 34"/>
          <p:cNvSpPr/>
          <p:nvPr/>
        </p:nvSpPr>
        <p:spPr>
          <a:xfrm>
            <a:off x="585926" y="4746833"/>
            <a:ext cx="7856368" cy="27699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3" name="Скругленный прямоугольник 32"/>
          <p:cNvSpPr/>
          <p:nvPr/>
        </p:nvSpPr>
        <p:spPr>
          <a:xfrm>
            <a:off x="593760" y="4403074"/>
            <a:ext cx="7848872" cy="30378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1" name="Скругленный прямоугольник 30"/>
          <p:cNvSpPr/>
          <p:nvPr/>
        </p:nvSpPr>
        <p:spPr>
          <a:xfrm>
            <a:off x="600206" y="4066029"/>
            <a:ext cx="7850260" cy="27699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9" name="Скругленный прямоугольник 28"/>
          <p:cNvSpPr/>
          <p:nvPr/>
        </p:nvSpPr>
        <p:spPr>
          <a:xfrm>
            <a:off x="593422" y="3753907"/>
            <a:ext cx="7860852" cy="25115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3" name="Скругленный прямоугольник 22"/>
          <p:cNvSpPr/>
          <p:nvPr/>
        </p:nvSpPr>
        <p:spPr>
          <a:xfrm>
            <a:off x="6084168" y="1124744"/>
            <a:ext cx="2358126" cy="2557824"/>
          </a:xfrm>
          <a:prstGeom prst="round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4" name="Скругленный прямоугольник 23"/>
          <p:cNvSpPr/>
          <p:nvPr/>
        </p:nvSpPr>
        <p:spPr>
          <a:xfrm>
            <a:off x="6084168" y="1124744"/>
            <a:ext cx="2358126" cy="60616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0" name="Скругленный прямоугольник 19"/>
          <p:cNvSpPr/>
          <p:nvPr/>
        </p:nvSpPr>
        <p:spPr>
          <a:xfrm>
            <a:off x="593422" y="607477"/>
            <a:ext cx="7848872" cy="438356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592033" y="1196750"/>
            <a:ext cx="2467799" cy="2485817"/>
          </a:xfrm>
          <a:prstGeom prst="roundRect">
            <a:avLst/>
          </a:prstGeom>
          <a:solidFill>
            <a:schemeClr val="bg2"/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9" name="Скругленный прямоугольник 18"/>
          <p:cNvSpPr/>
          <p:nvPr/>
        </p:nvSpPr>
        <p:spPr>
          <a:xfrm>
            <a:off x="592034" y="1124745"/>
            <a:ext cx="2467798" cy="43204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903" y="7485"/>
            <a:ext cx="2627784" cy="506959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Arial" panose="020B0604020202020204" pitchFamily="34" charset="0"/>
              </a:rPr>
              <a:t>Показатели АПК</a:t>
            </a:r>
          </a:p>
        </p:txBody>
      </p:sp>
      <p:grpSp>
        <p:nvGrpSpPr>
          <p:cNvPr id="15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E80658CB-CD1E-499F-B519-0224D3ACE07B}" type="slidenum">
                <a:rPr lang="ru-RU" smtClean="0">
                  <a:solidFill>
                    <a:prstClr val="black"/>
                  </a:solidFill>
                  <a:latin typeface="Book Antiqua" panose="02040602050305030304" pitchFamily="18" charset="0"/>
                </a:rPr>
                <a:pPr algn="ctr"/>
                <a:t>2</a:t>
              </a:fld>
              <a:endParaRPr lang="ru-RU" dirty="0">
                <a:solidFill>
                  <a:prstClr val="black"/>
                </a:solidFill>
                <a:latin typeface="Book Antiqua" panose="02040602050305030304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3" name="Прямая соединительная линия 12"/>
          <p:cNvCxnSpPr/>
          <p:nvPr/>
        </p:nvCxnSpPr>
        <p:spPr>
          <a:xfrm>
            <a:off x="0" y="476672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/>
          <p:cNvSpPr txBox="1"/>
          <p:nvPr/>
        </p:nvSpPr>
        <p:spPr>
          <a:xfrm>
            <a:off x="593422" y="695850"/>
            <a:ext cx="7903014" cy="276999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threePt" dir="t"/>
          </a:scene3d>
          <a:sp3d extrusionH="76200">
            <a:extrusionClr>
              <a:schemeClr val="bg1"/>
            </a:extrusionClr>
            <a:contourClr>
              <a:schemeClr val="accent3">
                <a:lumMod val="75000"/>
              </a:schemeClr>
            </a:contourClr>
          </a:sp3d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КОЛИЧЕСТВО СУБЪЕКТОВ АПК, ПРЕТЕНДУЮЩИХ НА ПОЛУЧЕНИЕ ГОСУДАРСТВЕННОЙ ПОДДЕРЖКИ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07504" y="1157161"/>
            <a:ext cx="3096343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РАСТЕНИЕВОДСТВО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Использование пашни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Использование минеральных удобрений и гербицидов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Валовое производство зерновых культур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Валовое производство зернобобовых, масличных культур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Урожайность зерновых культур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2" action="ppaction://hlinksldjump"/>
              </a:rPr>
              <a:t>Урожайность зернобобовых, масличных культур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3" action="ppaction://hlinksldjump"/>
              </a:rPr>
              <a:t>Производство картофеля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4" action="ppaction://hlinksldjump"/>
              </a:rPr>
              <a:t>Производство овощей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3"/>
          <p:cNvGrpSpPr/>
          <p:nvPr/>
        </p:nvGrpSpPr>
        <p:grpSpPr>
          <a:xfrm>
            <a:off x="3219087" y="2352657"/>
            <a:ext cx="2662661" cy="1218473"/>
            <a:chOff x="3347864" y="1124744"/>
            <a:chExt cx="2448272" cy="1218473"/>
          </a:xfrm>
        </p:grpSpPr>
        <p:sp>
          <p:nvSpPr>
            <p:cNvPr id="21" name="Скругленный прямоугольник 20"/>
            <p:cNvSpPr/>
            <p:nvPr/>
          </p:nvSpPr>
          <p:spPr>
            <a:xfrm>
              <a:off x="3419872" y="1124744"/>
              <a:ext cx="2232248" cy="1218473"/>
            </a:xfrm>
            <a:prstGeom prst="roundRect">
              <a:avLst/>
            </a:prstGeom>
            <a:solidFill>
              <a:schemeClr val="bg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22" name="Скругленный прямоугольник 21"/>
            <p:cNvSpPr/>
            <p:nvPr/>
          </p:nvSpPr>
          <p:spPr>
            <a:xfrm>
              <a:off x="3419872" y="1124746"/>
              <a:ext cx="2232248" cy="432048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3347864" y="1223072"/>
              <a:ext cx="24482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5" action="ppaction://hlinksldjump"/>
                </a:rPr>
                <a:t>ЖИВОТНОВОДСТВО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algn="ctr"/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FontTx/>
                <a:buBlip>
                  <a:blip r:embed="rId7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5" action="ppaction://hlinksldjump"/>
                </a:rPr>
                <a:t>Скотоводство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FontTx/>
                <a:buBlip>
                  <a:blip r:embed="rId7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6" action="ppaction://hlinksldjump"/>
                </a:rPr>
                <a:t>Свиноводство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FontTx/>
                <a:buBlip>
                  <a:blip r:embed="rId7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7" action="ppaction://hlinksldjump"/>
                </a:rPr>
                <a:t>Птицеводство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5881748" y="1196750"/>
            <a:ext cx="2520280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8" action="ppaction://hlinksldjump"/>
              </a:rPr>
              <a:t>ПРОИЗВОДСТВО И ПЕРЕРАБОТКА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8" action="ppaction://hlinksldjump"/>
              </a:rPr>
              <a:t>Производство пищевых продуктов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  <a:hlinkClick r:id="rId19" action="ppaction://hlinksldjump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9" action="ppaction://hlinksldjump"/>
              </a:rPr>
              <a:t>Переработка молока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0" action="ppaction://hlinksldjump"/>
              </a:rPr>
              <a:t>Производство мяса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1" action="ppaction://hlinksldjump"/>
              </a:rPr>
              <a:t>Переработка мяса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2" action="ppaction://hlinksldjump"/>
              </a:rPr>
              <a:t>Производство хлеба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3" action="ppaction://hlinksldjump"/>
              </a:rPr>
              <a:t>Переработка зерна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4" action="ppaction://hlinksldjump"/>
              </a:rPr>
              <a:t>Хранение зерна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8" name="Группа 7"/>
          <p:cNvGrpSpPr/>
          <p:nvPr/>
        </p:nvGrpSpPr>
        <p:grpSpPr>
          <a:xfrm>
            <a:off x="3299712" y="1196750"/>
            <a:ext cx="2448272" cy="938719"/>
            <a:chOff x="3299712" y="1196750"/>
            <a:chExt cx="2448272" cy="938719"/>
          </a:xfrm>
        </p:grpSpPr>
        <p:sp>
          <p:nvSpPr>
            <p:cNvPr id="27" name="Скругленный прямоугольник 26"/>
            <p:cNvSpPr/>
            <p:nvPr/>
          </p:nvSpPr>
          <p:spPr>
            <a:xfrm>
              <a:off x="3299712" y="1196750"/>
              <a:ext cx="2448272" cy="938719"/>
            </a:xfrm>
            <a:prstGeom prst="roundRect">
              <a:avLst/>
            </a:prstGeom>
            <a:solidFill>
              <a:schemeClr val="accent3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3299712" y="1325402"/>
              <a:ext cx="244827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1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25" action="ppaction://hlinksldjump"/>
                </a:rPr>
                <a:t>ИНЖЕНЕРНО-ТЕХНИЧЕСКОЕ ОБЕСПЕЧЕНИЕ СЕЛЬСКОХОЗЯЙСТВЕННОГО ПРОИЗВОДСТВА</a:t>
              </a:r>
              <a:endParaRPr lang="ru-RU" sz="11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8" name="TextBox 27"/>
          <p:cNvSpPr txBox="1"/>
          <p:nvPr/>
        </p:nvSpPr>
        <p:spPr>
          <a:xfrm>
            <a:off x="2892968" y="3740986"/>
            <a:ext cx="3600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6" action="ppaction://hlinksldjump"/>
              </a:rPr>
              <a:t>ОКАЗАНО ГОСПОДДЕРЖКИ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207219" y="4066029"/>
            <a:ext cx="72432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7" action="ppaction://hlinksldjump"/>
              </a:rPr>
              <a:t>КОМПЛЕКСНОЕ РАЗВИТИЕ СЕЛЬСКИХ ТЕРРИТОРИЙ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596594" y="4754088"/>
            <a:ext cx="44644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8" action="ppaction://hlinksldjump"/>
              </a:rPr>
              <a:t>ЭКОНОМИЧЕСКИЕ ПОКАЗАТЕЛИ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105415" y="4429855"/>
            <a:ext cx="51755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9" action="ppaction://hlinksldjump"/>
              </a:rPr>
              <a:t>ГРАНТОВАЯ ПОДДЕРЖКА 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656497" y="5086398"/>
            <a:ext cx="77768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УРОВЕНЬ </a:t>
            </a:r>
            <a:r>
              <a:rPr lang="ru-RU" sz="12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САМООБЕСПЕЧЕНИЯ КРАСНОЯРСКОГО КРАЯ СЕЛЬСКОХОЗЯЙСТВЕННОЙ </a:t>
            </a: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ПРОДУКЦИЕЙ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73140" y="5435029"/>
            <a:ext cx="77545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1" action="ppaction://hlinksldjump"/>
              </a:rPr>
              <a:t>ЭКСПОРТ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0" name="Скругленный прямоугольник 39"/>
          <p:cNvSpPr/>
          <p:nvPr/>
        </p:nvSpPr>
        <p:spPr>
          <a:xfrm>
            <a:off x="604427" y="5782222"/>
            <a:ext cx="7868399" cy="255495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2" action="ppaction://hlinksldjump"/>
              </a:rPr>
              <a:t>ТОРГОВЛЯ</a:t>
            </a:r>
            <a:endParaRPr lang="ru-RU" sz="12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" name="Скругленный прямоугольник 40"/>
          <p:cNvSpPr/>
          <p:nvPr/>
        </p:nvSpPr>
        <p:spPr>
          <a:xfrm>
            <a:off x="594493" y="6095422"/>
            <a:ext cx="7868399" cy="255495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3" action="ppaction://hlinksldjump"/>
              </a:rPr>
              <a:t>ЦИФРОВАЯ ТРАНСФОРМАЦИЯ</a:t>
            </a:r>
            <a:endParaRPr lang="ru-RU" sz="12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683711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Группа 102"/>
          <p:cNvGrpSpPr/>
          <p:nvPr/>
        </p:nvGrpSpPr>
        <p:grpSpPr>
          <a:xfrm>
            <a:off x="2842666" y="625149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2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4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5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6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7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0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1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2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3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4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6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7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8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329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0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dirty="0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1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2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pic>
        <p:nvPicPr>
          <p:cNvPr id="1026" name="Picture 2" descr="C:\Users\zemlyanko\Desktop\Биг Бен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7437" y="1285166"/>
            <a:ext cx="994487" cy="635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46" name="Диаграмма 145"/>
          <p:cNvGraphicFramePr/>
          <p:nvPr>
            <p:extLst>
              <p:ext uri="{D42A27DB-BD31-4B8C-83A1-F6EECF244321}">
                <p14:modId xmlns:p14="http://schemas.microsoft.com/office/powerpoint/2010/main" val="1383425279"/>
              </p:ext>
            </p:extLst>
          </p:nvPr>
        </p:nvGraphicFramePr>
        <p:xfrm>
          <a:off x="-44517" y="2468041"/>
          <a:ext cx="4414722" cy="3721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8" name="Заголовок 1"/>
          <p:cNvSpPr txBox="1">
            <a:spLocks/>
          </p:cNvSpPr>
          <p:nvPr/>
        </p:nvSpPr>
        <p:spPr>
          <a:xfrm>
            <a:off x="0" y="115888"/>
            <a:ext cx="2484438" cy="43497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alt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149" name="Группа 14"/>
          <p:cNvGrpSpPr>
            <a:grpSpLocks/>
          </p:cNvGrpSpPr>
          <p:nvPr/>
        </p:nvGrpSpPr>
        <p:grpSpPr bwMode="auto">
          <a:xfrm>
            <a:off x="0" y="6308725"/>
            <a:ext cx="9144000" cy="463550"/>
            <a:chOff x="0" y="6350917"/>
            <a:chExt cx="9144000" cy="462459"/>
          </a:xfrm>
        </p:grpSpPr>
        <p:sp>
          <p:nvSpPr>
            <p:cNvPr id="150" name="Прямоугольник 149"/>
            <p:cNvSpPr/>
            <p:nvPr/>
          </p:nvSpPr>
          <p:spPr>
            <a:xfrm>
              <a:off x="0" y="6525131"/>
              <a:ext cx="9144000" cy="7285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532813" y="6381009"/>
              <a:ext cx="431800" cy="36901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algn="ctr">
                <a:defRPr/>
              </a:pPr>
              <a:fld id="{171D49E9-43C9-43C1-826C-6F037BC4FA25}" type="slidenum">
                <a:rPr lang="ru-RU"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5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00" name="TextBox 105"/>
          <p:cNvSpPr txBox="1">
            <a:spLocks noChangeArrowheads="1"/>
          </p:cNvSpPr>
          <p:nvPr/>
        </p:nvSpPr>
        <p:spPr bwMode="auto">
          <a:xfrm>
            <a:off x="4211638" y="5589588"/>
            <a:ext cx="48895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201" name="TextBox 106"/>
          <p:cNvSpPr txBox="1">
            <a:spLocks noChangeArrowheads="1"/>
          </p:cNvSpPr>
          <p:nvPr/>
        </p:nvSpPr>
        <p:spPr bwMode="auto">
          <a:xfrm>
            <a:off x="4932363" y="5589588"/>
            <a:ext cx="51565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202" name="TextBox 107"/>
          <p:cNvSpPr txBox="1">
            <a:spLocks noChangeArrowheads="1"/>
          </p:cNvSpPr>
          <p:nvPr/>
        </p:nvSpPr>
        <p:spPr bwMode="auto">
          <a:xfrm>
            <a:off x="5076825" y="4797425"/>
            <a:ext cx="5127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203" name="TextBox 108"/>
          <p:cNvSpPr txBox="1">
            <a:spLocks noChangeArrowheads="1"/>
          </p:cNvSpPr>
          <p:nvPr/>
        </p:nvSpPr>
        <p:spPr bwMode="auto">
          <a:xfrm>
            <a:off x="4319588" y="4521292"/>
            <a:ext cx="52847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204" name="TextBox 109"/>
          <p:cNvSpPr txBox="1">
            <a:spLocks noChangeArrowheads="1"/>
          </p:cNvSpPr>
          <p:nvPr/>
        </p:nvSpPr>
        <p:spPr bwMode="auto">
          <a:xfrm>
            <a:off x="5435600" y="4221163"/>
            <a:ext cx="52070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205" name="TextBox 110"/>
          <p:cNvSpPr txBox="1">
            <a:spLocks noChangeArrowheads="1"/>
          </p:cNvSpPr>
          <p:nvPr/>
        </p:nvSpPr>
        <p:spPr bwMode="auto">
          <a:xfrm>
            <a:off x="3986893" y="3975834"/>
            <a:ext cx="70485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206" name="TextBox 111"/>
          <p:cNvSpPr txBox="1">
            <a:spLocks noChangeArrowheads="1"/>
          </p:cNvSpPr>
          <p:nvPr/>
        </p:nvSpPr>
        <p:spPr bwMode="auto">
          <a:xfrm>
            <a:off x="4643438" y="3860800"/>
            <a:ext cx="46037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207" name="TextBox 112"/>
          <p:cNvSpPr txBox="1">
            <a:spLocks noChangeArrowheads="1"/>
          </p:cNvSpPr>
          <p:nvPr/>
        </p:nvSpPr>
        <p:spPr bwMode="auto">
          <a:xfrm>
            <a:off x="5508625" y="3644900"/>
            <a:ext cx="6270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208" name="TextBox 113"/>
          <p:cNvSpPr txBox="1">
            <a:spLocks noChangeArrowheads="1"/>
          </p:cNvSpPr>
          <p:nvPr/>
        </p:nvSpPr>
        <p:spPr bwMode="auto">
          <a:xfrm>
            <a:off x="5292725" y="3141663"/>
            <a:ext cx="452438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209" name="TextBox 114"/>
          <p:cNvSpPr txBox="1">
            <a:spLocks noChangeArrowheads="1"/>
          </p:cNvSpPr>
          <p:nvPr/>
        </p:nvSpPr>
        <p:spPr bwMode="auto">
          <a:xfrm>
            <a:off x="5940425" y="3284538"/>
            <a:ext cx="503238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210" name="TextBox 115"/>
          <p:cNvSpPr txBox="1">
            <a:spLocks noChangeArrowheads="1"/>
          </p:cNvSpPr>
          <p:nvPr/>
        </p:nvSpPr>
        <p:spPr bwMode="auto">
          <a:xfrm>
            <a:off x="6206150" y="3032368"/>
            <a:ext cx="649287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211" name="TextBox 116"/>
          <p:cNvSpPr txBox="1">
            <a:spLocks noChangeArrowheads="1"/>
          </p:cNvSpPr>
          <p:nvPr/>
        </p:nvSpPr>
        <p:spPr bwMode="auto">
          <a:xfrm>
            <a:off x="3995738" y="3500438"/>
            <a:ext cx="57335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212" name="TextBox 117"/>
          <p:cNvSpPr txBox="1">
            <a:spLocks noChangeArrowheads="1"/>
          </p:cNvSpPr>
          <p:nvPr/>
        </p:nvSpPr>
        <p:spPr bwMode="auto">
          <a:xfrm>
            <a:off x="4427538" y="3068638"/>
            <a:ext cx="54290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213" name="TextBox 118"/>
          <p:cNvSpPr txBox="1">
            <a:spLocks noChangeArrowheads="1"/>
          </p:cNvSpPr>
          <p:nvPr/>
        </p:nvSpPr>
        <p:spPr bwMode="auto">
          <a:xfrm>
            <a:off x="3492500" y="3141663"/>
            <a:ext cx="39863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214" name="TextBox 119"/>
          <p:cNvSpPr txBox="1">
            <a:spLocks noChangeArrowheads="1"/>
          </p:cNvSpPr>
          <p:nvPr/>
        </p:nvSpPr>
        <p:spPr bwMode="auto">
          <a:xfrm>
            <a:off x="2843213" y="2924175"/>
            <a:ext cx="588962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215" name="TextBox 120"/>
          <p:cNvSpPr txBox="1">
            <a:spLocks noChangeArrowheads="1"/>
          </p:cNvSpPr>
          <p:nvPr/>
        </p:nvSpPr>
        <p:spPr bwMode="auto">
          <a:xfrm>
            <a:off x="3563938" y="2708275"/>
            <a:ext cx="49481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216" name="TextBox 121"/>
          <p:cNvSpPr txBox="1">
            <a:spLocks noChangeArrowheads="1"/>
          </p:cNvSpPr>
          <p:nvPr/>
        </p:nvSpPr>
        <p:spPr bwMode="auto">
          <a:xfrm>
            <a:off x="3872842" y="2306696"/>
            <a:ext cx="40957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217" name="TextBox 122"/>
          <p:cNvSpPr txBox="1">
            <a:spLocks noChangeArrowheads="1"/>
          </p:cNvSpPr>
          <p:nvPr/>
        </p:nvSpPr>
        <p:spPr bwMode="auto">
          <a:xfrm>
            <a:off x="3155878" y="2354262"/>
            <a:ext cx="5762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218" name="TextBox 123"/>
          <p:cNvSpPr txBox="1">
            <a:spLocks noChangeArrowheads="1"/>
          </p:cNvSpPr>
          <p:nvPr/>
        </p:nvSpPr>
        <p:spPr bwMode="auto">
          <a:xfrm>
            <a:off x="4207106" y="2501009"/>
            <a:ext cx="45153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219" name="TextBox 124"/>
          <p:cNvSpPr txBox="1">
            <a:spLocks noChangeArrowheads="1"/>
          </p:cNvSpPr>
          <p:nvPr/>
        </p:nvSpPr>
        <p:spPr bwMode="auto">
          <a:xfrm>
            <a:off x="4572000" y="2349500"/>
            <a:ext cx="649288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220" name="TextBox 125"/>
          <p:cNvSpPr txBox="1">
            <a:spLocks noChangeArrowheads="1"/>
          </p:cNvSpPr>
          <p:nvPr/>
        </p:nvSpPr>
        <p:spPr bwMode="auto">
          <a:xfrm>
            <a:off x="5364163" y="2060575"/>
            <a:ext cx="581373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221" name="TextBox 126"/>
          <p:cNvSpPr txBox="1">
            <a:spLocks noChangeArrowheads="1"/>
          </p:cNvSpPr>
          <p:nvPr/>
        </p:nvSpPr>
        <p:spPr bwMode="auto">
          <a:xfrm>
            <a:off x="4932363" y="2708275"/>
            <a:ext cx="47717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222" name="TextBox 127"/>
          <p:cNvSpPr txBox="1">
            <a:spLocks noChangeArrowheads="1"/>
          </p:cNvSpPr>
          <p:nvPr/>
        </p:nvSpPr>
        <p:spPr bwMode="auto">
          <a:xfrm>
            <a:off x="5580063" y="2669421"/>
            <a:ext cx="345732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223" name="TextBox 128"/>
          <p:cNvSpPr txBox="1">
            <a:spLocks noChangeArrowheads="1"/>
          </p:cNvSpPr>
          <p:nvPr/>
        </p:nvSpPr>
        <p:spPr bwMode="auto">
          <a:xfrm>
            <a:off x="5664664" y="2562887"/>
            <a:ext cx="50482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224" name="TextBox 129"/>
          <p:cNvSpPr txBox="1">
            <a:spLocks noChangeArrowheads="1"/>
          </p:cNvSpPr>
          <p:nvPr/>
        </p:nvSpPr>
        <p:spPr bwMode="auto">
          <a:xfrm>
            <a:off x="5940425" y="2216238"/>
            <a:ext cx="34412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225" name="TextBox 130"/>
          <p:cNvSpPr txBox="1">
            <a:spLocks noChangeArrowheads="1"/>
          </p:cNvSpPr>
          <p:nvPr/>
        </p:nvSpPr>
        <p:spPr bwMode="auto">
          <a:xfrm>
            <a:off x="6516688" y="2349500"/>
            <a:ext cx="43180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226" name="TextBox 131"/>
          <p:cNvSpPr txBox="1">
            <a:spLocks noChangeArrowheads="1"/>
          </p:cNvSpPr>
          <p:nvPr/>
        </p:nvSpPr>
        <p:spPr bwMode="auto">
          <a:xfrm>
            <a:off x="7007859" y="2179506"/>
            <a:ext cx="63500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alt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7" name="TextBox 132"/>
          <p:cNvSpPr txBox="1">
            <a:spLocks noChangeArrowheads="1"/>
          </p:cNvSpPr>
          <p:nvPr/>
        </p:nvSpPr>
        <p:spPr bwMode="auto">
          <a:xfrm>
            <a:off x="6721632" y="1626345"/>
            <a:ext cx="38260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8" name="TextBox 133"/>
          <p:cNvSpPr txBox="1">
            <a:spLocks noChangeArrowheads="1"/>
          </p:cNvSpPr>
          <p:nvPr/>
        </p:nvSpPr>
        <p:spPr bwMode="auto">
          <a:xfrm>
            <a:off x="5967211" y="1773238"/>
            <a:ext cx="5762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5651500" y="1268413"/>
            <a:ext cx="482600" cy="128587"/>
          </a:xfrm>
          <a:prstGeom prst="rect">
            <a:avLst/>
          </a:prstGeom>
          <a:noFill/>
        </p:spPr>
        <p:txBody>
          <a:bodyPr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4859338" y="1700213"/>
            <a:ext cx="576564" cy="128685"/>
          </a:xfrm>
          <a:prstGeom prst="rect">
            <a:avLst/>
          </a:prstGeom>
          <a:noFill/>
        </p:spPr>
        <p:txBody>
          <a:bodyPr wrap="none"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1" name="TextBox 136"/>
          <p:cNvSpPr txBox="1">
            <a:spLocks noChangeArrowheads="1"/>
          </p:cNvSpPr>
          <p:nvPr/>
        </p:nvSpPr>
        <p:spPr bwMode="auto">
          <a:xfrm>
            <a:off x="3817010" y="2005041"/>
            <a:ext cx="47717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alt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2" name="TextBox 137"/>
          <p:cNvSpPr txBox="1">
            <a:spLocks noChangeArrowheads="1"/>
          </p:cNvSpPr>
          <p:nvPr/>
        </p:nvSpPr>
        <p:spPr bwMode="auto">
          <a:xfrm>
            <a:off x="3111923" y="1846590"/>
            <a:ext cx="48895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3" name="TextBox 138"/>
          <p:cNvSpPr txBox="1">
            <a:spLocks noChangeArrowheads="1"/>
          </p:cNvSpPr>
          <p:nvPr/>
        </p:nvSpPr>
        <p:spPr bwMode="auto">
          <a:xfrm>
            <a:off x="3708400" y="1341438"/>
            <a:ext cx="52526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139"/>
          <p:cNvSpPr txBox="1">
            <a:spLocks noChangeArrowheads="1"/>
          </p:cNvSpPr>
          <p:nvPr/>
        </p:nvSpPr>
        <p:spPr bwMode="auto">
          <a:xfrm>
            <a:off x="4427538" y="1196975"/>
            <a:ext cx="43229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076825" y="112553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236" name="TextBox 141"/>
          <p:cNvSpPr txBox="1">
            <a:spLocks noChangeArrowheads="1"/>
          </p:cNvSpPr>
          <p:nvPr/>
        </p:nvSpPr>
        <p:spPr bwMode="auto">
          <a:xfrm>
            <a:off x="3058947" y="661845"/>
            <a:ext cx="49530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237" name="TextBox 142"/>
          <p:cNvSpPr txBox="1">
            <a:spLocks noChangeArrowheads="1"/>
          </p:cNvSpPr>
          <p:nvPr/>
        </p:nvSpPr>
        <p:spPr bwMode="auto">
          <a:xfrm>
            <a:off x="5364163" y="765175"/>
            <a:ext cx="576262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238" name="TextBox 143"/>
          <p:cNvSpPr txBox="1">
            <a:spLocks noChangeArrowheads="1"/>
          </p:cNvSpPr>
          <p:nvPr/>
        </p:nvSpPr>
        <p:spPr bwMode="auto">
          <a:xfrm>
            <a:off x="6424613" y="777875"/>
            <a:ext cx="49481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239" name="TextBox 144"/>
          <p:cNvSpPr txBox="1">
            <a:spLocks noChangeArrowheads="1"/>
          </p:cNvSpPr>
          <p:nvPr/>
        </p:nvSpPr>
        <p:spPr bwMode="auto">
          <a:xfrm>
            <a:off x="8201890" y="638553"/>
            <a:ext cx="437102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0" name="TextBox 2"/>
          <p:cNvSpPr txBox="1">
            <a:spLocks noChangeArrowheads="1"/>
          </p:cNvSpPr>
          <p:nvPr/>
        </p:nvSpPr>
        <p:spPr bwMode="auto">
          <a:xfrm>
            <a:off x="125199" y="967071"/>
            <a:ext cx="2718014" cy="14059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1600" dirty="0">
                <a:latin typeface="Times New Roman" pitchFamily="18" charset="0"/>
                <a:cs typeface="Times New Roman" pitchFamily="18" charset="0"/>
              </a:rPr>
              <a:t>КОЛИЧЕСТВО СУБЪЕКТОВ АПК, ПРЕТЕНДУЮЩИХ</a:t>
            </a:r>
            <a:br>
              <a:rPr lang="ru-RU" altLang="ru-RU" sz="1600" dirty="0">
                <a:latin typeface="Times New Roman" pitchFamily="18" charset="0"/>
                <a:cs typeface="Times New Roman" pitchFamily="18" charset="0"/>
              </a:rPr>
            </a:br>
            <a:r>
              <a:rPr lang="ru-RU" altLang="ru-RU" sz="1600" dirty="0">
                <a:latin typeface="Times New Roman" pitchFamily="18" charset="0"/>
                <a:cs typeface="Times New Roman" pitchFamily="18" charset="0"/>
              </a:rPr>
              <a:t>НА ПОЛУЧЕНИЕ ГОСУДАРСТВЕННОЙ ПОДДЕРЖКИ</a:t>
            </a:r>
          </a:p>
          <a:p>
            <a:pPr eaLnBrk="1" hangingPunct="1"/>
            <a:endParaRPr lang="ru-RU" altLang="ru-RU" sz="9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41" name="Прямая соединительная линия 240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Прямая соединительная линия 241"/>
          <p:cNvCxnSpPr/>
          <p:nvPr/>
        </p:nvCxnSpPr>
        <p:spPr>
          <a:xfrm flipV="1">
            <a:off x="2535777" y="615951"/>
            <a:ext cx="6115050" cy="4762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Блок-схема: данные 242"/>
          <p:cNvSpPr/>
          <p:nvPr/>
        </p:nvSpPr>
        <p:spPr>
          <a:xfrm>
            <a:off x="7164388" y="136623"/>
            <a:ext cx="1601788" cy="36195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Блок-схема: данные 243"/>
          <p:cNvSpPr/>
          <p:nvPr/>
        </p:nvSpPr>
        <p:spPr>
          <a:xfrm>
            <a:off x="5715794" y="124925"/>
            <a:ext cx="1601788" cy="36195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Блок-схема: данные 244"/>
          <p:cNvSpPr/>
          <p:nvPr/>
        </p:nvSpPr>
        <p:spPr>
          <a:xfrm>
            <a:off x="4294188" y="115888"/>
            <a:ext cx="1601787" cy="363538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Блок-схема: данные 245"/>
          <p:cNvSpPr/>
          <p:nvPr/>
        </p:nvSpPr>
        <p:spPr>
          <a:xfrm>
            <a:off x="2839244" y="115888"/>
            <a:ext cx="1601788" cy="35560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 b="1" dirty="0">
              <a:solidFill>
                <a:srgbClr val="A50021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err="1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Юр.лиц</a:t>
            </a:r>
            <a:r>
              <a:rPr lang="ru-RU" sz="600" b="1" dirty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- 1</a:t>
            </a:r>
          </a:p>
          <a:p>
            <a:pPr algn="ctr">
              <a:defRPr/>
            </a:pPr>
            <a:endParaRPr lang="ru-RU" sz="600" b="1" dirty="0">
              <a:solidFill>
                <a:srgbClr val="A5002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TextBox 154"/>
          <p:cNvSpPr txBox="1">
            <a:spLocks noChangeArrowheads="1"/>
          </p:cNvSpPr>
          <p:nvPr/>
        </p:nvSpPr>
        <p:spPr bwMode="auto">
          <a:xfrm>
            <a:off x="3370269" y="115888"/>
            <a:ext cx="734980" cy="221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  <a:p>
            <a:pPr eaLnBrk="1" hangingPunct="1"/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8" name="TextBox 156"/>
          <p:cNvSpPr txBox="1">
            <a:spLocks noChangeArrowheads="1"/>
          </p:cNvSpPr>
          <p:nvPr/>
        </p:nvSpPr>
        <p:spPr bwMode="auto">
          <a:xfrm>
            <a:off x="4716463" y="188913"/>
            <a:ext cx="892175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249" name="TextBox 153"/>
          <p:cNvSpPr txBox="1">
            <a:spLocks noChangeArrowheads="1"/>
          </p:cNvSpPr>
          <p:nvPr/>
        </p:nvSpPr>
        <p:spPr bwMode="auto">
          <a:xfrm>
            <a:off x="5940425" y="188913"/>
            <a:ext cx="1368425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alt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250" name="TextBox 155"/>
          <p:cNvSpPr txBox="1">
            <a:spLocks noChangeArrowheads="1"/>
          </p:cNvSpPr>
          <p:nvPr/>
        </p:nvSpPr>
        <p:spPr bwMode="auto">
          <a:xfrm>
            <a:off x="7740650" y="188913"/>
            <a:ext cx="51244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251" name="TextBox 103"/>
          <p:cNvSpPr txBox="1">
            <a:spLocks noChangeArrowheads="1"/>
          </p:cNvSpPr>
          <p:nvPr/>
        </p:nvSpPr>
        <p:spPr bwMode="auto">
          <a:xfrm>
            <a:off x="7007859" y="2213592"/>
            <a:ext cx="719137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5;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11;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35;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2" name="TextBox 241"/>
          <p:cNvSpPr txBox="1">
            <a:spLocks noChangeArrowheads="1"/>
          </p:cNvSpPr>
          <p:nvPr/>
        </p:nvSpPr>
        <p:spPr bwMode="auto">
          <a:xfrm>
            <a:off x="3066805" y="1958869"/>
            <a:ext cx="647700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15;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</a:t>
            </a:r>
            <a:r>
              <a:rPr lang="ru-RU" alt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–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3" name="TextBox 242"/>
          <p:cNvSpPr txBox="1">
            <a:spLocks noChangeArrowheads="1"/>
          </p:cNvSpPr>
          <p:nvPr/>
        </p:nvSpPr>
        <p:spPr bwMode="auto">
          <a:xfrm>
            <a:off x="6630631" y="1746466"/>
            <a:ext cx="647700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8;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36;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417;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- 4</a:t>
            </a:r>
          </a:p>
        </p:txBody>
      </p:sp>
      <p:sp>
        <p:nvSpPr>
          <p:cNvPr id="254" name="TextBox 243"/>
          <p:cNvSpPr txBox="1">
            <a:spLocks noChangeArrowheads="1"/>
          </p:cNvSpPr>
          <p:nvPr/>
        </p:nvSpPr>
        <p:spPr bwMode="auto">
          <a:xfrm>
            <a:off x="5651500" y="1341438"/>
            <a:ext cx="649288" cy="5497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5;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25;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57;</a:t>
            </a:r>
          </a:p>
          <a:p>
            <a:pPr eaLnBrk="1" hangingPunct="1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5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5" name="TextBox 244"/>
          <p:cNvSpPr txBox="1">
            <a:spLocks noChangeArrowheads="1"/>
          </p:cNvSpPr>
          <p:nvPr/>
        </p:nvSpPr>
        <p:spPr bwMode="auto">
          <a:xfrm>
            <a:off x="3409662" y="717923"/>
            <a:ext cx="1081088" cy="5497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3;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4;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4;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6" name="TextBox 245"/>
          <p:cNvSpPr txBox="1">
            <a:spLocks noChangeArrowheads="1"/>
          </p:cNvSpPr>
          <p:nvPr/>
        </p:nvSpPr>
        <p:spPr bwMode="auto">
          <a:xfrm>
            <a:off x="4859338" y="1773238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3;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11;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68</a:t>
            </a:r>
          </a:p>
        </p:txBody>
      </p:sp>
      <p:sp>
        <p:nvSpPr>
          <p:cNvPr id="257" name="TextBox 246"/>
          <p:cNvSpPr txBox="1">
            <a:spLocks noChangeArrowheads="1"/>
          </p:cNvSpPr>
          <p:nvPr/>
        </p:nvSpPr>
        <p:spPr bwMode="auto">
          <a:xfrm>
            <a:off x="3738736" y="1412875"/>
            <a:ext cx="647700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</a:p>
          <a:p>
            <a:pPr eaLnBrk="1" hangingPunct="1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5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TextBox 247"/>
          <p:cNvSpPr txBox="1">
            <a:spLocks noChangeArrowheads="1"/>
          </p:cNvSpPr>
          <p:nvPr/>
        </p:nvSpPr>
        <p:spPr bwMode="auto">
          <a:xfrm>
            <a:off x="5003800" y="1196975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2;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36</a:t>
            </a:r>
          </a:p>
        </p:txBody>
      </p:sp>
      <p:sp>
        <p:nvSpPr>
          <p:cNvPr id="259" name="TextBox 248"/>
          <p:cNvSpPr txBox="1">
            <a:spLocks noChangeArrowheads="1"/>
          </p:cNvSpPr>
          <p:nvPr/>
        </p:nvSpPr>
        <p:spPr bwMode="auto">
          <a:xfrm>
            <a:off x="4427538" y="1268413"/>
            <a:ext cx="649287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3;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8</a:t>
            </a:r>
          </a:p>
        </p:txBody>
      </p:sp>
      <p:sp>
        <p:nvSpPr>
          <p:cNvPr id="260" name="TextBox 251"/>
          <p:cNvSpPr txBox="1">
            <a:spLocks noChangeArrowheads="1"/>
          </p:cNvSpPr>
          <p:nvPr/>
        </p:nvSpPr>
        <p:spPr bwMode="auto">
          <a:xfrm>
            <a:off x="5971610" y="1806392"/>
            <a:ext cx="683573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12;</a:t>
            </a:r>
          </a:p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- 29;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254;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TextBox 252"/>
          <p:cNvSpPr txBox="1">
            <a:spLocks noChangeArrowheads="1"/>
          </p:cNvSpPr>
          <p:nvPr/>
        </p:nvSpPr>
        <p:spPr bwMode="auto">
          <a:xfrm>
            <a:off x="3704670" y="2104734"/>
            <a:ext cx="676275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9;</a:t>
            </a:r>
          </a:p>
        </p:txBody>
      </p:sp>
      <p:sp>
        <p:nvSpPr>
          <p:cNvPr id="262" name="TextBox 253"/>
          <p:cNvSpPr txBox="1">
            <a:spLocks noChangeArrowheads="1"/>
          </p:cNvSpPr>
          <p:nvPr/>
        </p:nvSpPr>
        <p:spPr bwMode="auto">
          <a:xfrm>
            <a:off x="7740650" y="260350"/>
            <a:ext cx="503238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endParaRPr lang="ru-RU" alt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3" name="TextBox 255"/>
          <p:cNvSpPr txBox="1">
            <a:spLocks noChangeArrowheads="1"/>
          </p:cNvSpPr>
          <p:nvPr/>
        </p:nvSpPr>
        <p:spPr bwMode="auto">
          <a:xfrm>
            <a:off x="5940425" y="2636838"/>
            <a:ext cx="719138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 5;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14;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 52</a:t>
            </a:r>
          </a:p>
        </p:txBody>
      </p:sp>
      <p:sp>
        <p:nvSpPr>
          <p:cNvPr id="264" name="TextBox 256"/>
          <p:cNvSpPr txBox="1">
            <a:spLocks noChangeArrowheads="1"/>
          </p:cNvSpPr>
          <p:nvPr/>
        </p:nvSpPr>
        <p:spPr bwMode="auto">
          <a:xfrm>
            <a:off x="4918178" y="2781300"/>
            <a:ext cx="647700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8;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36</a:t>
            </a:r>
            <a:r>
              <a:rPr lang="ru-RU" altLang="ru-RU" sz="6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25;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- 5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57"/>
          <p:cNvSpPr txBox="1">
            <a:spLocks noChangeArrowheads="1"/>
          </p:cNvSpPr>
          <p:nvPr/>
        </p:nvSpPr>
        <p:spPr bwMode="auto">
          <a:xfrm>
            <a:off x="4716463" y="2420938"/>
            <a:ext cx="719137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10;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25;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56</a:t>
            </a:r>
          </a:p>
        </p:txBody>
      </p:sp>
      <p:sp>
        <p:nvSpPr>
          <p:cNvPr id="266" name="TextBox 258"/>
          <p:cNvSpPr txBox="1">
            <a:spLocks noChangeArrowheads="1"/>
          </p:cNvSpPr>
          <p:nvPr/>
        </p:nvSpPr>
        <p:spPr bwMode="auto">
          <a:xfrm>
            <a:off x="3772841" y="2351888"/>
            <a:ext cx="546747" cy="4248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1;</a:t>
            </a:r>
          </a:p>
          <a:p>
            <a:pPr eaLnBrk="1" hangingPunct="1"/>
            <a:r>
              <a:rPr lang="ru-RU" altLang="ru-RU" sz="5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18;</a:t>
            </a:r>
          </a:p>
          <a:p>
            <a:pPr eaLnBrk="1" hangingPunct="1"/>
            <a:r>
              <a:rPr lang="ru-RU" altLang="ru-RU" sz="5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38</a:t>
            </a:r>
          </a:p>
          <a:p>
            <a:pPr eaLnBrk="1" hangingPunct="1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267" name="TextBox 259"/>
          <p:cNvSpPr txBox="1">
            <a:spLocks noChangeArrowheads="1"/>
          </p:cNvSpPr>
          <p:nvPr/>
        </p:nvSpPr>
        <p:spPr bwMode="auto">
          <a:xfrm>
            <a:off x="6516688" y="2492375"/>
            <a:ext cx="6477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30;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24</a:t>
            </a:r>
          </a:p>
        </p:txBody>
      </p:sp>
      <p:sp>
        <p:nvSpPr>
          <p:cNvPr id="268" name="TextBox 260"/>
          <p:cNvSpPr txBox="1">
            <a:spLocks noChangeArrowheads="1"/>
          </p:cNvSpPr>
          <p:nvPr/>
        </p:nvSpPr>
        <p:spPr bwMode="auto">
          <a:xfrm>
            <a:off x="5966069" y="2292805"/>
            <a:ext cx="647700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–9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21; ;</a:t>
            </a:r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38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TextBox 261"/>
          <p:cNvSpPr txBox="1">
            <a:spLocks noChangeArrowheads="1"/>
          </p:cNvSpPr>
          <p:nvPr/>
        </p:nvSpPr>
        <p:spPr bwMode="auto">
          <a:xfrm>
            <a:off x="5364163" y="2133600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7;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20 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2"/>
          <p:cNvSpPr txBox="1">
            <a:spLocks noChangeArrowheads="1"/>
          </p:cNvSpPr>
          <p:nvPr/>
        </p:nvSpPr>
        <p:spPr bwMode="auto">
          <a:xfrm>
            <a:off x="3995738" y="3573463"/>
            <a:ext cx="647700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8;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58;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303;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63"/>
          <p:cNvSpPr txBox="1">
            <a:spLocks noChangeArrowheads="1"/>
          </p:cNvSpPr>
          <p:nvPr/>
        </p:nvSpPr>
        <p:spPr bwMode="auto">
          <a:xfrm>
            <a:off x="4427538" y="3141663"/>
            <a:ext cx="720725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20;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11</a:t>
            </a:r>
            <a:r>
              <a:rPr lang="ru-RU" altLang="ru-RU" sz="6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100</a:t>
            </a:r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64"/>
          <p:cNvSpPr txBox="1">
            <a:spLocks noChangeArrowheads="1"/>
          </p:cNvSpPr>
          <p:nvPr/>
        </p:nvSpPr>
        <p:spPr bwMode="auto">
          <a:xfrm>
            <a:off x="3419475" y="3213100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6;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22; 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144 </a:t>
            </a:r>
          </a:p>
        </p:txBody>
      </p:sp>
      <p:sp>
        <p:nvSpPr>
          <p:cNvPr id="273" name="TextBox 265"/>
          <p:cNvSpPr txBox="1">
            <a:spLocks noChangeArrowheads="1"/>
          </p:cNvSpPr>
          <p:nvPr/>
        </p:nvSpPr>
        <p:spPr bwMode="auto">
          <a:xfrm>
            <a:off x="3647018" y="2755713"/>
            <a:ext cx="612775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6;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7;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24;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66"/>
          <p:cNvSpPr txBox="1">
            <a:spLocks noChangeArrowheads="1"/>
          </p:cNvSpPr>
          <p:nvPr/>
        </p:nvSpPr>
        <p:spPr bwMode="auto">
          <a:xfrm>
            <a:off x="3003850" y="2455069"/>
            <a:ext cx="647700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3;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10;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82;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5" name="TextBox 267"/>
          <p:cNvSpPr txBox="1">
            <a:spLocks noChangeArrowheads="1"/>
          </p:cNvSpPr>
          <p:nvPr/>
        </p:nvSpPr>
        <p:spPr bwMode="auto">
          <a:xfrm>
            <a:off x="4175600" y="2605881"/>
            <a:ext cx="6477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 1;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7;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31 </a:t>
            </a:r>
          </a:p>
        </p:txBody>
      </p:sp>
      <p:sp>
        <p:nvSpPr>
          <p:cNvPr id="276" name="TextBox 268"/>
          <p:cNvSpPr txBox="1">
            <a:spLocks noChangeArrowheads="1"/>
          </p:cNvSpPr>
          <p:nvPr/>
        </p:nvSpPr>
        <p:spPr bwMode="auto">
          <a:xfrm>
            <a:off x="6444457" y="3141663"/>
            <a:ext cx="792162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4;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48; 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- 3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69"/>
          <p:cNvSpPr txBox="1">
            <a:spLocks noChangeArrowheads="1"/>
          </p:cNvSpPr>
          <p:nvPr/>
        </p:nvSpPr>
        <p:spPr bwMode="auto">
          <a:xfrm>
            <a:off x="5522243" y="2786647"/>
            <a:ext cx="685800" cy="349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12;  –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13;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118 </a:t>
            </a:r>
          </a:p>
        </p:txBody>
      </p:sp>
      <p:sp>
        <p:nvSpPr>
          <p:cNvPr id="278" name="TextBox 270"/>
          <p:cNvSpPr txBox="1">
            <a:spLocks noChangeArrowheads="1"/>
          </p:cNvSpPr>
          <p:nvPr/>
        </p:nvSpPr>
        <p:spPr bwMode="auto">
          <a:xfrm>
            <a:off x="5483527" y="3733915"/>
            <a:ext cx="652462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1;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17;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19</a:t>
            </a:r>
          </a:p>
        </p:txBody>
      </p:sp>
      <p:sp>
        <p:nvSpPr>
          <p:cNvPr id="279" name="TextBox 271"/>
          <p:cNvSpPr txBox="1">
            <a:spLocks noChangeArrowheads="1"/>
          </p:cNvSpPr>
          <p:nvPr/>
        </p:nvSpPr>
        <p:spPr bwMode="auto">
          <a:xfrm>
            <a:off x="5219700" y="3213100"/>
            <a:ext cx="720725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2;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32;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201;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2"/>
          <p:cNvSpPr txBox="1">
            <a:spLocks noChangeArrowheads="1"/>
          </p:cNvSpPr>
          <p:nvPr/>
        </p:nvSpPr>
        <p:spPr bwMode="auto">
          <a:xfrm>
            <a:off x="3970338" y="4108450"/>
            <a:ext cx="746125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9;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31;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135;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- 6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73"/>
          <p:cNvSpPr txBox="1">
            <a:spLocks noChangeArrowheads="1"/>
          </p:cNvSpPr>
          <p:nvPr/>
        </p:nvSpPr>
        <p:spPr bwMode="auto">
          <a:xfrm>
            <a:off x="4643438" y="3933825"/>
            <a:ext cx="649287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8;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20;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63;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2" name="TextBox 274"/>
          <p:cNvSpPr txBox="1">
            <a:spLocks noChangeArrowheads="1"/>
          </p:cNvSpPr>
          <p:nvPr/>
        </p:nvSpPr>
        <p:spPr bwMode="auto">
          <a:xfrm>
            <a:off x="5986629" y="3394774"/>
            <a:ext cx="792163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6;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26;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57;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3" name="TextBox 275"/>
          <p:cNvSpPr txBox="1">
            <a:spLocks noChangeArrowheads="1"/>
          </p:cNvSpPr>
          <p:nvPr/>
        </p:nvSpPr>
        <p:spPr bwMode="auto">
          <a:xfrm>
            <a:off x="5076825" y="4868863"/>
            <a:ext cx="647700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3;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15;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51;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4" name="TextBox 276"/>
          <p:cNvSpPr txBox="1">
            <a:spLocks noChangeArrowheads="1"/>
          </p:cNvSpPr>
          <p:nvPr/>
        </p:nvSpPr>
        <p:spPr bwMode="auto">
          <a:xfrm>
            <a:off x="4330975" y="4622800"/>
            <a:ext cx="720725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11;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37</a:t>
            </a:r>
            <a:r>
              <a:rPr lang="ru-RU" altLang="ru-RU" sz="6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93;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- 6</a:t>
            </a:r>
          </a:p>
        </p:txBody>
      </p:sp>
      <p:sp>
        <p:nvSpPr>
          <p:cNvPr id="285" name="TextBox 277"/>
          <p:cNvSpPr txBox="1">
            <a:spLocks noChangeArrowheads="1"/>
          </p:cNvSpPr>
          <p:nvPr/>
        </p:nvSpPr>
        <p:spPr bwMode="auto">
          <a:xfrm>
            <a:off x="5435600" y="4292600"/>
            <a:ext cx="639763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6;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16</a:t>
            </a:r>
            <a:r>
              <a:rPr lang="ru-RU" altLang="ru-RU" sz="6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88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6" name="TextBox 278"/>
          <p:cNvSpPr txBox="1">
            <a:spLocks noChangeArrowheads="1"/>
          </p:cNvSpPr>
          <p:nvPr/>
        </p:nvSpPr>
        <p:spPr bwMode="auto">
          <a:xfrm>
            <a:off x="4766468" y="5718273"/>
            <a:ext cx="792163" cy="5497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18;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33;</a:t>
            </a:r>
          </a:p>
          <a:p>
            <a:pPr eaLnBrk="1" hangingPunct="1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5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7" name="TextBox 279"/>
          <p:cNvSpPr txBox="1">
            <a:spLocks noChangeArrowheads="1"/>
          </p:cNvSpPr>
          <p:nvPr/>
        </p:nvSpPr>
        <p:spPr bwMode="auto">
          <a:xfrm>
            <a:off x="3970338" y="5661025"/>
            <a:ext cx="720725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4;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38;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107;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8" name="TextBox 280"/>
          <p:cNvSpPr txBox="1">
            <a:spLocks noChangeArrowheads="1"/>
          </p:cNvSpPr>
          <p:nvPr/>
        </p:nvSpPr>
        <p:spPr bwMode="auto">
          <a:xfrm>
            <a:off x="2916238" y="2997200"/>
            <a:ext cx="647700" cy="47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6;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21;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97;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9" name="TextBox 142"/>
          <p:cNvSpPr txBox="1">
            <a:spLocks noChangeArrowheads="1"/>
          </p:cNvSpPr>
          <p:nvPr/>
        </p:nvSpPr>
        <p:spPr bwMode="auto">
          <a:xfrm>
            <a:off x="5908779" y="252231"/>
            <a:ext cx="1189762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4; 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5; 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0" name="TextBox 144"/>
          <p:cNvSpPr txBox="1">
            <a:spLocks noChangeArrowheads="1"/>
          </p:cNvSpPr>
          <p:nvPr/>
        </p:nvSpPr>
        <p:spPr bwMode="auto">
          <a:xfrm>
            <a:off x="7524750" y="260350"/>
            <a:ext cx="10795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 </a:t>
            </a:r>
          </a:p>
        </p:txBody>
      </p:sp>
      <p:sp>
        <p:nvSpPr>
          <p:cNvPr id="291" name="Прямоугольник 146"/>
          <p:cNvSpPr>
            <a:spLocks noChangeArrowheads="1"/>
          </p:cNvSpPr>
          <p:nvPr/>
        </p:nvSpPr>
        <p:spPr bwMode="auto">
          <a:xfrm>
            <a:off x="5364163" y="836613"/>
            <a:ext cx="792162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</a:t>
            </a:r>
          </a:p>
        </p:txBody>
      </p:sp>
      <p:sp>
        <p:nvSpPr>
          <p:cNvPr id="292" name="Прямоугольник 147"/>
          <p:cNvSpPr>
            <a:spLocks noChangeArrowheads="1"/>
          </p:cNvSpPr>
          <p:nvPr/>
        </p:nvSpPr>
        <p:spPr bwMode="auto">
          <a:xfrm>
            <a:off x="8308883" y="702895"/>
            <a:ext cx="719137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1;</a:t>
            </a: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12;</a:t>
            </a:r>
          </a:p>
          <a:p>
            <a:pPr eaLnBrk="1" hangingPunct="1"/>
            <a:r>
              <a:rPr lang="ru-RU" sz="7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3" name="Прямоугольник 148"/>
          <p:cNvSpPr>
            <a:spLocks noChangeArrowheads="1"/>
          </p:cNvSpPr>
          <p:nvPr/>
        </p:nvSpPr>
        <p:spPr bwMode="auto">
          <a:xfrm>
            <a:off x="6372225" y="836613"/>
            <a:ext cx="79216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4" name="TextBox 293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7708699" y="1898353"/>
            <a:ext cx="1094782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>
                <a:solidFill>
                  <a:srgbClr val="69272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ru-RU" sz="1200" b="1" dirty="0">
                <a:solidFill>
                  <a:srgbClr val="69272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Красноярск</a:t>
            </a:r>
          </a:p>
          <a:p>
            <a:endParaRPr lang="ru-RU" sz="800" b="1" dirty="0">
              <a:solidFill>
                <a:srgbClr val="A5002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b="1" dirty="0">
                <a:solidFill>
                  <a:srgbClr val="A5002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Юр. лица – 15</a:t>
            </a:r>
          </a:p>
          <a:p>
            <a:r>
              <a:rPr lang="ru-RU" sz="800" b="1" dirty="0">
                <a:solidFill>
                  <a:srgbClr val="1E497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ИП, К(Ф)Х – 43</a:t>
            </a:r>
          </a:p>
          <a:p>
            <a:r>
              <a:rPr lang="ru-RU" sz="800" b="1" dirty="0">
                <a:solidFill>
                  <a:srgbClr val="CC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ЛПХ – 3</a:t>
            </a:r>
          </a:p>
          <a:p>
            <a:r>
              <a:rPr lang="ru-RU" sz="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-468560" y="406955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ru-RU" dirty="0"/>
          </a:p>
        </p:txBody>
      </p:sp>
      <p:sp>
        <p:nvSpPr>
          <p:cNvPr id="4" name="TextBox 3"/>
          <p:cNvSpPr txBox="1"/>
          <p:nvPr/>
        </p:nvSpPr>
        <p:spPr>
          <a:xfrm>
            <a:off x="-108520" y="5903534"/>
            <a:ext cx="8273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единицы</a:t>
            </a:r>
          </a:p>
        </p:txBody>
      </p:sp>
    </p:spTree>
    <p:extLst>
      <p:ext uri="{BB962C8B-B14F-4D97-AF65-F5344CB8AC3E}">
        <p14:creationId xmlns:p14="http://schemas.microsoft.com/office/powerpoint/2010/main" val="45774702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2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409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04448" y="6350917"/>
              <a:ext cx="360167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4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420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4101" name="TextBox 105"/>
          <p:cNvSpPr txBox="1">
            <a:spLocks noChangeArrowheads="1"/>
          </p:cNvSpPr>
          <p:nvPr/>
        </p:nvSpPr>
        <p:spPr bwMode="auto">
          <a:xfrm>
            <a:off x="4041775" y="5622925"/>
            <a:ext cx="4889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4102" name="TextBox 106"/>
          <p:cNvSpPr txBox="1">
            <a:spLocks noChangeArrowheads="1"/>
          </p:cNvSpPr>
          <p:nvPr/>
        </p:nvSpPr>
        <p:spPr bwMode="auto">
          <a:xfrm>
            <a:off x="4675188" y="5626100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4103" name="TextBox 107"/>
          <p:cNvSpPr txBox="1">
            <a:spLocks noChangeArrowheads="1"/>
          </p:cNvSpPr>
          <p:nvPr/>
        </p:nvSpPr>
        <p:spPr bwMode="auto">
          <a:xfrm>
            <a:off x="4822825" y="4784725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04" name="TextBox 108"/>
          <p:cNvSpPr txBox="1">
            <a:spLocks noChangeArrowheads="1"/>
          </p:cNvSpPr>
          <p:nvPr/>
        </p:nvSpPr>
        <p:spPr bwMode="auto">
          <a:xfrm>
            <a:off x="4139952" y="4653136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4105" name="TextBox 109"/>
          <p:cNvSpPr txBox="1">
            <a:spLocks noChangeArrowheads="1"/>
          </p:cNvSpPr>
          <p:nvPr/>
        </p:nvSpPr>
        <p:spPr bwMode="auto">
          <a:xfrm>
            <a:off x="5435600" y="4292600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4106" name="TextBox 110"/>
          <p:cNvSpPr txBox="1">
            <a:spLocks noChangeArrowheads="1"/>
          </p:cNvSpPr>
          <p:nvPr/>
        </p:nvSpPr>
        <p:spPr bwMode="auto">
          <a:xfrm>
            <a:off x="3640138" y="401796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4107" name="TextBox 111"/>
          <p:cNvSpPr txBox="1">
            <a:spLocks noChangeArrowheads="1"/>
          </p:cNvSpPr>
          <p:nvPr/>
        </p:nvSpPr>
        <p:spPr bwMode="auto">
          <a:xfrm>
            <a:off x="4432300" y="3889375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08" name="TextBox 112"/>
          <p:cNvSpPr txBox="1">
            <a:spLocks noChangeArrowheads="1"/>
          </p:cNvSpPr>
          <p:nvPr/>
        </p:nvSpPr>
        <p:spPr bwMode="auto">
          <a:xfrm rot="10800000" flipV="1">
            <a:off x="5212556" y="3671283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4109" name="TextBox 113"/>
          <p:cNvSpPr txBox="1">
            <a:spLocks noChangeArrowheads="1"/>
          </p:cNvSpPr>
          <p:nvPr/>
        </p:nvSpPr>
        <p:spPr bwMode="auto">
          <a:xfrm>
            <a:off x="5067300" y="324167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10" name="TextBox 114"/>
          <p:cNvSpPr txBox="1">
            <a:spLocks noChangeArrowheads="1"/>
          </p:cNvSpPr>
          <p:nvPr/>
        </p:nvSpPr>
        <p:spPr bwMode="auto">
          <a:xfrm>
            <a:off x="5872163" y="3749578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4111" name="TextBox 115"/>
          <p:cNvSpPr txBox="1">
            <a:spLocks noChangeArrowheads="1"/>
          </p:cNvSpPr>
          <p:nvPr/>
        </p:nvSpPr>
        <p:spPr bwMode="auto">
          <a:xfrm>
            <a:off x="6161088" y="31702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4112" name="TextBox 116"/>
          <p:cNvSpPr txBox="1">
            <a:spLocks noChangeArrowheads="1"/>
          </p:cNvSpPr>
          <p:nvPr/>
        </p:nvSpPr>
        <p:spPr bwMode="auto">
          <a:xfrm>
            <a:off x="3759200" y="3519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4113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4114" name="TextBox 118"/>
          <p:cNvSpPr txBox="1">
            <a:spLocks noChangeArrowheads="1"/>
          </p:cNvSpPr>
          <p:nvPr/>
        </p:nvSpPr>
        <p:spPr bwMode="auto">
          <a:xfrm>
            <a:off x="3302000" y="3163888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4115" name="TextBox 119"/>
          <p:cNvSpPr txBox="1">
            <a:spLocks noChangeArrowheads="1"/>
          </p:cNvSpPr>
          <p:nvPr/>
        </p:nvSpPr>
        <p:spPr bwMode="auto">
          <a:xfrm>
            <a:off x="2682875" y="3006725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4116" name="TextBox 120"/>
          <p:cNvSpPr txBox="1">
            <a:spLocks noChangeArrowheads="1"/>
          </p:cNvSpPr>
          <p:nvPr/>
        </p:nvSpPr>
        <p:spPr bwMode="auto">
          <a:xfrm>
            <a:off x="3348038" y="27082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4117" name="TextBox 121"/>
          <p:cNvSpPr txBox="1">
            <a:spLocks noChangeArrowheads="1"/>
          </p:cNvSpPr>
          <p:nvPr/>
        </p:nvSpPr>
        <p:spPr bwMode="auto">
          <a:xfrm>
            <a:off x="3557588" y="233997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4118" name="TextBox 122"/>
          <p:cNvSpPr txBox="1">
            <a:spLocks noChangeArrowheads="1"/>
          </p:cNvSpPr>
          <p:nvPr/>
        </p:nvSpPr>
        <p:spPr bwMode="auto">
          <a:xfrm>
            <a:off x="2987824" y="242088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4119" name="TextBox 123"/>
          <p:cNvSpPr txBox="1">
            <a:spLocks noChangeArrowheads="1"/>
          </p:cNvSpPr>
          <p:nvPr/>
        </p:nvSpPr>
        <p:spPr bwMode="auto">
          <a:xfrm>
            <a:off x="3924300" y="250825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4120" name="TextBox 124"/>
          <p:cNvSpPr txBox="1">
            <a:spLocks noChangeArrowheads="1"/>
          </p:cNvSpPr>
          <p:nvPr/>
        </p:nvSpPr>
        <p:spPr bwMode="auto">
          <a:xfrm>
            <a:off x="4283968" y="2276872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4121" name="TextBox 125"/>
          <p:cNvSpPr txBox="1">
            <a:spLocks noChangeArrowheads="1"/>
          </p:cNvSpPr>
          <p:nvPr/>
        </p:nvSpPr>
        <p:spPr bwMode="auto">
          <a:xfrm>
            <a:off x="4999038" y="20796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4122" name="TextBox 126"/>
          <p:cNvSpPr txBox="1">
            <a:spLocks noChangeArrowheads="1"/>
          </p:cNvSpPr>
          <p:nvPr/>
        </p:nvSpPr>
        <p:spPr bwMode="auto">
          <a:xfrm>
            <a:off x="4740275" y="27098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4123" name="TextBox 127"/>
          <p:cNvSpPr txBox="1">
            <a:spLocks noChangeArrowheads="1"/>
          </p:cNvSpPr>
          <p:nvPr/>
        </p:nvSpPr>
        <p:spPr bwMode="auto">
          <a:xfrm>
            <a:off x="5359400" y="2852738"/>
            <a:ext cx="3540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24" name="TextBox 128"/>
          <p:cNvSpPr txBox="1">
            <a:spLocks noChangeArrowheads="1"/>
          </p:cNvSpPr>
          <p:nvPr/>
        </p:nvSpPr>
        <p:spPr bwMode="auto">
          <a:xfrm>
            <a:off x="5603594" y="2623474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4125" name="TextBox 129"/>
          <p:cNvSpPr txBox="1">
            <a:spLocks noChangeArrowheads="1"/>
          </p:cNvSpPr>
          <p:nvPr/>
        </p:nvSpPr>
        <p:spPr bwMode="auto">
          <a:xfrm>
            <a:off x="5872163" y="2305050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4126" name="TextBox 130"/>
          <p:cNvSpPr txBox="1">
            <a:spLocks noChangeArrowheads="1"/>
          </p:cNvSpPr>
          <p:nvPr/>
        </p:nvSpPr>
        <p:spPr bwMode="auto">
          <a:xfrm>
            <a:off x="6321386" y="2766388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4127" name="TextBox 131"/>
          <p:cNvSpPr txBox="1">
            <a:spLocks noChangeArrowheads="1"/>
          </p:cNvSpPr>
          <p:nvPr/>
        </p:nvSpPr>
        <p:spPr bwMode="auto">
          <a:xfrm>
            <a:off x="6662581" y="2275627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28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4129" name="TextBox 133"/>
          <p:cNvSpPr txBox="1">
            <a:spLocks noChangeArrowheads="1"/>
          </p:cNvSpPr>
          <p:nvPr/>
        </p:nvSpPr>
        <p:spPr bwMode="auto">
          <a:xfrm>
            <a:off x="5695950" y="1884899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4130" name="TextBox 134"/>
          <p:cNvSpPr txBox="1">
            <a:spLocks noChangeArrowheads="1"/>
          </p:cNvSpPr>
          <p:nvPr/>
        </p:nvSpPr>
        <p:spPr bwMode="auto">
          <a:xfrm>
            <a:off x="5519738" y="13033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4131" name="TextBox 135"/>
          <p:cNvSpPr txBox="1">
            <a:spLocks noChangeArrowheads="1"/>
          </p:cNvSpPr>
          <p:nvPr/>
        </p:nvSpPr>
        <p:spPr bwMode="auto">
          <a:xfrm>
            <a:off x="4643438" y="170497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4132" name="TextBox 136"/>
          <p:cNvSpPr txBox="1">
            <a:spLocks noChangeArrowheads="1"/>
          </p:cNvSpPr>
          <p:nvPr/>
        </p:nvSpPr>
        <p:spPr bwMode="auto">
          <a:xfrm>
            <a:off x="3609286" y="203041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33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4134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35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4136" name="TextBox 140"/>
          <p:cNvSpPr txBox="1">
            <a:spLocks noChangeArrowheads="1"/>
          </p:cNvSpPr>
          <p:nvPr/>
        </p:nvSpPr>
        <p:spPr bwMode="auto">
          <a:xfrm>
            <a:off x="4856163" y="11922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4137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4138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4139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4140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79511" y="796924"/>
            <a:ext cx="2302793" cy="52879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Использование пашни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3" name="TextBox 3"/>
          <p:cNvSpPr txBox="1">
            <a:spLocks noChangeArrowheads="1"/>
          </p:cNvSpPr>
          <p:nvPr/>
        </p:nvSpPr>
        <p:spPr bwMode="auto">
          <a:xfrm>
            <a:off x="5359400" y="2949575"/>
            <a:ext cx="4905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61,27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42,61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69,54 %</a:t>
            </a:r>
          </a:p>
        </p:txBody>
      </p:sp>
      <p:sp>
        <p:nvSpPr>
          <p:cNvPr id="4144" name="TextBox 103"/>
          <p:cNvSpPr txBox="1">
            <a:spLocks noChangeArrowheads="1"/>
          </p:cNvSpPr>
          <p:nvPr/>
        </p:nvSpPr>
        <p:spPr bwMode="auto">
          <a:xfrm>
            <a:off x="5652120" y="2708920"/>
            <a:ext cx="52863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112,35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77,83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69,27 %</a:t>
            </a:r>
          </a:p>
        </p:txBody>
      </p:sp>
      <p:sp>
        <p:nvSpPr>
          <p:cNvPr id="4145" name="TextBox 146"/>
          <p:cNvSpPr txBox="1">
            <a:spLocks noChangeArrowheads="1"/>
          </p:cNvSpPr>
          <p:nvPr/>
        </p:nvSpPr>
        <p:spPr bwMode="auto">
          <a:xfrm>
            <a:off x="5796136" y="2386013"/>
            <a:ext cx="576089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157,51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123,12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78,17 %</a:t>
            </a:r>
          </a:p>
        </p:txBody>
      </p:sp>
      <p:sp>
        <p:nvSpPr>
          <p:cNvPr id="4146" name="TextBox 147"/>
          <p:cNvSpPr txBox="1">
            <a:spLocks noChangeArrowheads="1"/>
          </p:cNvSpPr>
          <p:nvPr/>
        </p:nvSpPr>
        <p:spPr bwMode="auto">
          <a:xfrm>
            <a:off x="6348176" y="2861494"/>
            <a:ext cx="47625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34,12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53,77%</a:t>
            </a:r>
          </a:p>
        </p:txBody>
      </p:sp>
      <p:sp>
        <p:nvSpPr>
          <p:cNvPr id="4147" name="TextBox 148"/>
          <p:cNvSpPr txBox="1">
            <a:spLocks noChangeArrowheads="1"/>
          </p:cNvSpPr>
          <p:nvPr/>
        </p:nvSpPr>
        <p:spPr bwMode="auto">
          <a:xfrm>
            <a:off x="6660145" y="2369344"/>
            <a:ext cx="4826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70,58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29,20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41,37 %</a:t>
            </a:r>
          </a:p>
        </p:txBody>
      </p:sp>
      <p:sp>
        <p:nvSpPr>
          <p:cNvPr id="4148" name="TextBox 150"/>
          <p:cNvSpPr txBox="1">
            <a:spLocks noChangeArrowheads="1"/>
          </p:cNvSpPr>
          <p:nvPr/>
        </p:nvSpPr>
        <p:spPr bwMode="auto">
          <a:xfrm>
            <a:off x="5003800" y="3336925"/>
            <a:ext cx="50482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40,20 / 11,40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28,36 %</a:t>
            </a:r>
          </a:p>
        </p:txBody>
      </p:sp>
      <p:sp>
        <p:nvSpPr>
          <p:cNvPr id="4149" name="TextBox 152"/>
          <p:cNvSpPr txBox="1">
            <a:spLocks noChangeArrowheads="1"/>
          </p:cNvSpPr>
          <p:nvPr/>
        </p:nvSpPr>
        <p:spPr bwMode="auto">
          <a:xfrm>
            <a:off x="5081588" y="2176463"/>
            <a:ext cx="50482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97,45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74,55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76,50 %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56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4157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4158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4159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4162" name="TextBox 164"/>
          <p:cNvSpPr txBox="1">
            <a:spLocks noChangeArrowheads="1"/>
          </p:cNvSpPr>
          <p:nvPr/>
        </p:nvSpPr>
        <p:spPr bwMode="auto">
          <a:xfrm>
            <a:off x="2816225" y="1773238"/>
            <a:ext cx="5762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33,53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12,58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37,52 %</a:t>
            </a:r>
          </a:p>
        </p:txBody>
      </p:sp>
      <p:sp>
        <p:nvSpPr>
          <p:cNvPr id="4163" name="TextBox 167"/>
          <p:cNvSpPr txBox="1">
            <a:spLocks noChangeArrowheads="1"/>
          </p:cNvSpPr>
          <p:nvPr/>
        </p:nvSpPr>
        <p:spPr bwMode="auto">
          <a:xfrm>
            <a:off x="2987824" y="2492896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87,19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45,67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52,38 %</a:t>
            </a:r>
          </a:p>
        </p:txBody>
      </p:sp>
      <p:sp>
        <p:nvSpPr>
          <p:cNvPr id="4164" name="TextBox 168"/>
          <p:cNvSpPr txBox="1">
            <a:spLocks noChangeArrowheads="1"/>
          </p:cNvSpPr>
          <p:nvPr/>
        </p:nvSpPr>
        <p:spPr bwMode="auto">
          <a:xfrm>
            <a:off x="3276600" y="2790825"/>
            <a:ext cx="6731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197,62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175,81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88,96 %</a:t>
            </a:r>
          </a:p>
        </p:txBody>
      </p:sp>
      <p:sp>
        <p:nvSpPr>
          <p:cNvPr id="4165" name="TextBox 169"/>
          <p:cNvSpPr txBox="1">
            <a:spLocks noChangeArrowheads="1"/>
          </p:cNvSpPr>
          <p:nvPr/>
        </p:nvSpPr>
        <p:spPr bwMode="auto">
          <a:xfrm>
            <a:off x="2627313" y="3100388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114,74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107,80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93,95 %</a:t>
            </a:r>
          </a:p>
        </p:txBody>
      </p:sp>
      <p:sp>
        <p:nvSpPr>
          <p:cNvPr id="4166" name="TextBox 170"/>
          <p:cNvSpPr txBox="1">
            <a:spLocks noChangeArrowheads="1"/>
          </p:cNvSpPr>
          <p:nvPr/>
        </p:nvSpPr>
        <p:spPr bwMode="auto">
          <a:xfrm>
            <a:off x="3203575" y="3243263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201,70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207,61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102,93 %</a:t>
            </a:r>
          </a:p>
        </p:txBody>
      </p:sp>
      <p:sp>
        <p:nvSpPr>
          <p:cNvPr id="4167" name="TextBox 171"/>
          <p:cNvSpPr txBox="1">
            <a:spLocks noChangeArrowheads="1"/>
          </p:cNvSpPr>
          <p:nvPr/>
        </p:nvSpPr>
        <p:spPr bwMode="auto">
          <a:xfrm>
            <a:off x="3725863" y="3602038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100,84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84,03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83,33 %</a:t>
            </a:r>
          </a:p>
        </p:txBody>
      </p:sp>
      <p:sp>
        <p:nvSpPr>
          <p:cNvPr id="4168" name="TextBox 172"/>
          <p:cNvSpPr txBox="1">
            <a:spLocks noChangeArrowheads="1"/>
          </p:cNvSpPr>
          <p:nvPr/>
        </p:nvSpPr>
        <p:spPr bwMode="auto">
          <a:xfrm>
            <a:off x="4664075" y="1792288"/>
            <a:ext cx="5746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70,76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36,10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51,02 %</a:t>
            </a:r>
          </a:p>
        </p:txBody>
      </p:sp>
      <p:sp>
        <p:nvSpPr>
          <p:cNvPr id="4169" name="TextBox 173"/>
          <p:cNvSpPr txBox="1">
            <a:spLocks noChangeArrowheads="1"/>
          </p:cNvSpPr>
          <p:nvPr/>
        </p:nvSpPr>
        <p:spPr bwMode="auto">
          <a:xfrm>
            <a:off x="5462588" y="1390650"/>
            <a:ext cx="5969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63,35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37,35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58,96 %</a:t>
            </a:r>
          </a:p>
        </p:txBody>
      </p:sp>
      <p:sp>
        <p:nvSpPr>
          <p:cNvPr id="4170" name="TextBox 174"/>
          <p:cNvSpPr txBox="1">
            <a:spLocks noChangeArrowheads="1"/>
          </p:cNvSpPr>
          <p:nvPr/>
        </p:nvSpPr>
        <p:spPr bwMode="auto">
          <a:xfrm>
            <a:off x="6372225" y="1711325"/>
            <a:ext cx="5921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95,03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60,61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63,78 %</a:t>
            </a:r>
          </a:p>
        </p:txBody>
      </p:sp>
      <p:sp>
        <p:nvSpPr>
          <p:cNvPr id="4171" name="TextBox 175"/>
          <p:cNvSpPr txBox="1">
            <a:spLocks noChangeArrowheads="1"/>
          </p:cNvSpPr>
          <p:nvPr/>
        </p:nvSpPr>
        <p:spPr bwMode="auto">
          <a:xfrm>
            <a:off x="5708736" y="1963944"/>
            <a:ext cx="5032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90,26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71,84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79,59 %</a:t>
            </a:r>
          </a:p>
        </p:txBody>
      </p:sp>
      <p:sp>
        <p:nvSpPr>
          <p:cNvPr id="4172" name="TextBox 176"/>
          <p:cNvSpPr txBox="1">
            <a:spLocks noChangeArrowheads="1"/>
          </p:cNvSpPr>
          <p:nvPr/>
        </p:nvSpPr>
        <p:spPr bwMode="auto">
          <a:xfrm>
            <a:off x="4355976" y="24208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86,07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32,34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37,57 %</a:t>
            </a:r>
          </a:p>
        </p:txBody>
      </p:sp>
      <p:sp>
        <p:nvSpPr>
          <p:cNvPr id="4173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136,37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117,04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85,83 %</a:t>
            </a:r>
          </a:p>
        </p:txBody>
      </p:sp>
      <p:sp>
        <p:nvSpPr>
          <p:cNvPr id="4174" name="TextBox 178"/>
          <p:cNvSpPr txBox="1">
            <a:spLocks noChangeArrowheads="1"/>
          </p:cNvSpPr>
          <p:nvPr/>
        </p:nvSpPr>
        <p:spPr bwMode="auto">
          <a:xfrm>
            <a:off x="5895975" y="3878263"/>
            <a:ext cx="5000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67,64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31,87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47,12 %</a:t>
            </a:r>
          </a:p>
        </p:txBody>
      </p:sp>
      <p:sp>
        <p:nvSpPr>
          <p:cNvPr id="4175" name="TextBox 179"/>
          <p:cNvSpPr txBox="1">
            <a:spLocks noChangeArrowheads="1"/>
          </p:cNvSpPr>
          <p:nvPr/>
        </p:nvSpPr>
        <p:spPr bwMode="auto">
          <a:xfrm>
            <a:off x="6103938" y="3270250"/>
            <a:ext cx="5905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109,11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63,11 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57,84 %</a:t>
            </a:r>
          </a:p>
        </p:txBody>
      </p:sp>
      <p:sp>
        <p:nvSpPr>
          <p:cNvPr id="4176" name="TextBox 180"/>
          <p:cNvSpPr txBox="1">
            <a:spLocks noChangeArrowheads="1"/>
          </p:cNvSpPr>
          <p:nvPr/>
        </p:nvSpPr>
        <p:spPr bwMode="auto">
          <a:xfrm>
            <a:off x="3708400" y="4097338"/>
            <a:ext cx="6238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112,57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77,01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68,41 % </a:t>
            </a:r>
          </a:p>
        </p:txBody>
      </p:sp>
      <p:sp>
        <p:nvSpPr>
          <p:cNvPr id="4177" name="TextBox 182"/>
          <p:cNvSpPr txBox="1">
            <a:spLocks noChangeArrowheads="1"/>
          </p:cNvSpPr>
          <p:nvPr/>
        </p:nvSpPr>
        <p:spPr bwMode="auto">
          <a:xfrm>
            <a:off x="4371975" y="3992563"/>
            <a:ext cx="6127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57,75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35,21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60,97%</a:t>
            </a:r>
          </a:p>
        </p:txBody>
      </p:sp>
      <p:sp>
        <p:nvSpPr>
          <p:cNvPr id="4178" name="TextBox 269"/>
          <p:cNvSpPr txBox="1">
            <a:spLocks noChangeArrowheads="1"/>
          </p:cNvSpPr>
          <p:nvPr/>
        </p:nvSpPr>
        <p:spPr bwMode="auto">
          <a:xfrm>
            <a:off x="5383213" y="4375150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89,47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76,76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85,79 %</a:t>
            </a:r>
          </a:p>
        </p:txBody>
      </p:sp>
      <p:sp>
        <p:nvSpPr>
          <p:cNvPr id="4179" name="TextBox 270"/>
          <p:cNvSpPr txBox="1">
            <a:spLocks noChangeArrowheads="1"/>
          </p:cNvSpPr>
          <p:nvPr/>
        </p:nvSpPr>
        <p:spPr bwMode="auto">
          <a:xfrm>
            <a:off x="4779963" y="4872038"/>
            <a:ext cx="60801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69,11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27,15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39,29 %</a:t>
            </a:r>
          </a:p>
        </p:txBody>
      </p:sp>
      <p:sp>
        <p:nvSpPr>
          <p:cNvPr id="4180" name="TextBox 271"/>
          <p:cNvSpPr txBox="1">
            <a:spLocks noChangeArrowheads="1"/>
          </p:cNvSpPr>
          <p:nvPr/>
        </p:nvSpPr>
        <p:spPr bwMode="auto">
          <a:xfrm>
            <a:off x="4659313" y="5743575"/>
            <a:ext cx="5778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44,34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/14,53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32,77 %</a:t>
            </a:r>
          </a:p>
        </p:txBody>
      </p:sp>
      <p:sp>
        <p:nvSpPr>
          <p:cNvPr id="4181" name="TextBox 272"/>
          <p:cNvSpPr txBox="1">
            <a:spLocks noChangeArrowheads="1"/>
          </p:cNvSpPr>
          <p:nvPr/>
        </p:nvSpPr>
        <p:spPr bwMode="auto">
          <a:xfrm>
            <a:off x="3970338" y="5732463"/>
            <a:ext cx="64770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53,74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30,05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55,92 %</a:t>
            </a:r>
          </a:p>
        </p:txBody>
      </p:sp>
      <p:sp>
        <p:nvSpPr>
          <p:cNvPr id="4182" name="TextBox 273"/>
          <p:cNvSpPr txBox="1">
            <a:spLocks noChangeArrowheads="1"/>
          </p:cNvSpPr>
          <p:nvPr/>
        </p:nvSpPr>
        <p:spPr bwMode="auto">
          <a:xfrm>
            <a:off x="4100488" y="4725144"/>
            <a:ext cx="6492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122,50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69,78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62,03 % </a:t>
            </a:r>
          </a:p>
        </p:txBody>
      </p:sp>
      <p:sp>
        <p:nvSpPr>
          <p:cNvPr id="4183" name="TextBox 183"/>
          <p:cNvSpPr txBox="1">
            <a:spLocks noChangeArrowheads="1"/>
          </p:cNvSpPr>
          <p:nvPr/>
        </p:nvSpPr>
        <p:spPr bwMode="auto">
          <a:xfrm>
            <a:off x="4234132" y="1294435"/>
            <a:ext cx="5032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42,88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7,05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16,44 %</a:t>
            </a:r>
          </a:p>
        </p:txBody>
      </p:sp>
      <p:sp>
        <p:nvSpPr>
          <p:cNvPr id="4184" name="TextBox 184"/>
          <p:cNvSpPr txBox="1">
            <a:spLocks noChangeArrowheads="1"/>
          </p:cNvSpPr>
          <p:nvPr/>
        </p:nvSpPr>
        <p:spPr bwMode="auto">
          <a:xfrm>
            <a:off x="4783138" y="1268413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46,04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6,38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13,86 %</a:t>
            </a:r>
          </a:p>
        </p:txBody>
      </p:sp>
      <p:sp>
        <p:nvSpPr>
          <p:cNvPr id="4185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22,03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1,77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8,03 %</a:t>
            </a:r>
          </a:p>
        </p:txBody>
      </p:sp>
      <p:sp>
        <p:nvSpPr>
          <p:cNvPr id="4186" name="TextBox 145"/>
          <p:cNvSpPr txBox="1">
            <a:spLocks noChangeArrowheads="1"/>
          </p:cNvSpPr>
          <p:nvPr/>
        </p:nvSpPr>
        <p:spPr bwMode="auto">
          <a:xfrm>
            <a:off x="3406775" y="2420938"/>
            <a:ext cx="78660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63,81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30,56</a:t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47,89%</a:t>
            </a:r>
          </a:p>
        </p:txBody>
      </p:sp>
      <p:sp>
        <p:nvSpPr>
          <p:cNvPr id="4187" name="TextBox 149"/>
          <p:cNvSpPr txBox="1">
            <a:spLocks noChangeArrowheads="1"/>
          </p:cNvSpPr>
          <p:nvPr/>
        </p:nvSpPr>
        <p:spPr bwMode="auto">
          <a:xfrm>
            <a:off x="3924300" y="2603500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25,64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4,45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17,36 % </a:t>
            </a:r>
          </a:p>
        </p:txBody>
      </p:sp>
      <p:sp>
        <p:nvSpPr>
          <p:cNvPr id="4188" name="TextBox 151"/>
          <p:cNvSpPr txBox="1">
            <a:spLocks noChangeArrowheads="1"/>
          </p:cNvSpPr>
          <p:nvPr/>
        </p:nvSpPr>
        <p:spPr bwMode="auto">
          <a:xfrm>
            <a:off x="3580140" y="2111997"/>
            <a:ext cx="5381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45,63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1,12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2,45 %</a:t>
            </a:r>
          </a:p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9" name="TextBox 158"/>
          <p:cNvSpPr txBox="1">
            <a:spLocks noChangeArrowheads="1"/>
          </p:cNvSpPr>
          <p:nvPr/>
        </p:nvSpPr>
        <p:spPr bwMode="auto">
          <a:xfrm>
            <a:off x="3476625" y="1587500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36,30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0" name="TextBox 159"/>
          <p:cNvSpPr txBox="1">
            <a:spLocks noChangeArrowheads="1"/>
          </p:cNvSpPr>
          <p:nvPr/>
        </p:nvSpPr>
        <p:spPr bwMode="auto">
          <a:xfrm>
            <a:off x="4645954" y="2808844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20,59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11,54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56,05 %</a:t>
            </a:r>
          </a:p>
        </p:txBody>
      </p:sp>
      <p:sp>
        <p:nvSpPr>
          <p:cNvPr id="4191" name="TextBox 165"/>
          <p:cNvSpPr txBox="1">
            <a:spLocks noChangeArrowheads="1"/>
          </p:cNvSpPr>
          <p:nvPr/>
        </p:nvSpPr>
        <p:spPr bwMode="auto">
          <a:xfrm>
            <a:off x="5216497" y="3781213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21,81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19,25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88,26% </a:t>
            </a:r>
          </a:p>
        </p:txBody>
      </p:sp>
      <p:sp>
        <p:nvSpPr>
          <p:cNvPr id="4192" name="TextBox 166"/>
          <p:cNvSpPr txBox="1">
            <a:spLocks noChangeArrowheads="1"/>
          </p:cNvSpPr>
          <p:nvPr/>
        </p:nvSpPr>
        <p:spPr bwMode="auto">
          <a:xfrm>
            <a:off x="5283200" y="838200"/>
            <a:ext cx="503238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3" name="TextBox 181"/>
          <p:cNvSpPr txBox="1">
            <a:spLocks noChangeArrowheads="1"/>
          </p:cNvSpPr>
          <p:nvPr/>
        </p:nvSpPr>
        <p:spPr bwMode="auto">
          <a:xfrm>
            <a:off x="6443663" y="836613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9,33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4" name="TextBox 186"/>
          <p:cNvSpPr txBox="1">
            <a:spLocks noChangeArrowheads="1"/>
          </p:cNvSpPr>
          <p:nvPr/>
        </p:nvSpPr>
        <p:spPr bwMode="auto">
          <a:xfrm>
            <a:off x="3406775" y="285750"/>
            <a:ext cx="5746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  <a:r>
              <a:rPr lang="en-US" sz="6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-</a:t>
            </a:r>
          </a:p>
        </p:txBody>
      </p:sp>
      <p:sp>
        <p:nvSpPr>
          <p:cNvPr id="4195" name="TextBox 187"/>
          <p:cNvSpPr txBox="1">
            <a:spLocks noChangeArrowheads="1"/>
          </p:cNvSpPr>
          <p:nvPr/>
        </p:nvSpPr>
        <p:spPr bwMode="auto">
          <a:xfrm>
            <a:off x="4636294" y="288543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4196" name="TextBox 188"/>
          <p:cNvSpPr txBox="1">
            <a:spLocks noChangeArrowheads="1"/>
          </p:cNvSpPr>
          <p:nvPr/>
        </p:nvSpPr>
        <p:spPr bwMode="auto">
          <a:xfrm>
            <a:off x="6300788" y="288925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4197" name="TextBox 189"/>
          <p:cNvSpPr txBox="1">
            <a:spLocks noChangeArrowheads="1"/>
          </p:cNvSpPr>
          <p:nvPr/>
        </p:nvSpPr>
        <p:spPr bwMode="auto">
          <a:xfrm>
            <a:off x="7667625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</p:txBody>
      </p:sp>
      <p:sp>
        <p:nvSpPr>
          <p:cNvPr id="4198" name="TextBox 190"/>
          <p:cNvSpPr txBox="1">
            <a:spLocks noChangeArrowheads="1"/>
          </p:cNvSpPr>
          <p:nvPr/>
        </p:nvSpPr>
        <p:spPr bwMode="auto">
          <a:xfrm>
            <a:off x="8224838" y="793750"/>
            <a:ext cx="4318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6,76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0,15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2,22 %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248256" y="6288207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</a:p>
        </p:txBody>
      </p:sp>
      <p:grpSp>
        <p:nvGrpSpPr>
          <p:cNvPr id="6" name="Группа 5"/>
          <p:cNvGrpSpPr/>
          <p:nvPr/>
        </p:nvGrpSpPr>
        <p:grpSpPr>
          <a:xfrm>
            <a:off x="212777" y="1754962"/>
            <a:ext cx="2470098" cy="901908"/>
            <a:chOff x="-10676" y="1592352"/>
            <a:chExt cx="2715575" cy="1092685"/>
          </a:xfrm>
        </p:grpSpPr>
        <p:sp>
          <p:nvSpPr>
            <p:cNvPr id="4150" name="TextBox 5"/>
            <p:cNvSpPr txBox="1">
              <a:spLocks noChangeArrowheads="1"/>
            </p:cNvSpPr>
            <p:nvPr/>
          </p:nvSpPr>
          <p:spPr bwMode="auto">
            <a:xfrm>
              <a:off x="-10676" y="1622268"/>
              <a:ext cx="1269207" cy="8576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ru-RU" sz="1100" b="1" dirty="0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Пашня всего </a:t>
              </a:r>
              <a:endPara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r>
                <a:rPr lang="ru-RU" sz="900" b="1" dirty="0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*по данным </a:t>
              </a:r>
              <a:r>
                <a:rPr lang="ru-RU" sz="900" b="1" dirty="0" err="1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Росреестра</a:t>
              </a:r>
              <a:br>
                <a:rPr lang="ru-RU" sz="1100" b="1" dirty="0">
                  <a:solidFill>
                    <a:schemeClr val="tx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</a:br>
              <a:r>
                <a:rPr lang="ru-RU" sz="1100" b="1" dirty="0">
                  <a:solidFill>
                    <a:schemeClr val="tx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</p:txBody>
        </p:sp>
        <p:cxnSp>
          <p:nvCxnSpPr>
            <p:cNvPr id="9" name="Прямая соединительная линия 8"/>
            <p:cNvCxnSpPr/>
            <p:nvPr/>
          </p:nvCxnSpPr>
          <p:spPr>
            <a:xfrm flipH="1">
              <a:off x="1100515" y="1671953"/>
              <a:ext cx="93957" cy="620097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TextBox 20"/>
            <p:cNvSpPr txBox="1"/>
            <p:nvPr/>
          </p:nvSpPr>
          <p:spPr>
            <a:xfrm>
              <a:off x="1258531" y="1592352"/>
              <a:ext cx="1446368" cy="783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b="1" dirty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Используемая пашня, тыс. га </a:t>
              </a:r>
            </a:p>
            <a:p>
              <a:pPr>
                <a:spcAft>
                  <a:spcPts val="600"/>
                </a:spcAft>
              </a:pPr>
              <a:r>
                <a:rPr lang="ru-RU" sz="800" b="1" dirty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* по ведомственным данным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49316" y="2377411"/>
              <a:ext cx="2018426" cy="3076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ru-RU" sz="1050" b="1" dirty="0">
                  <a:solidFill>
                    <a:schemeClr val="accent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% используемой пашни </a:t>
              </a:r>
            </a:p>
          </p:txBody>
        </p:sp>
      </p:grpSp>
      <p:graphicFrame>
        <p:nvGraphicFramePr>
          <p:cNvPr id="199" name="Диаграмма 198"/>
          <p:cNvGraphicFramePr/>
          <p:nvPr>
            <p:extLst>
              <p:ext uri="{D42A27DB-BD31-4B8C-83A1-F6EECF244321}">
                <p14:modId xmlns:p14="http://schemas.microsoft.com/office/powerpoint/2010/main" val="2750405803"/>
              </p:ext>
            </p:extLst>
          </p:nvPr>
        </p:nvGraphicFramePr>
        <p:xfrm>
          <a:off x="98870" y="3668577"/>
          <a:ext cx="3672408" cy="2520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98" name="Диаграмма 19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51184160"/>
              </p:ext>
            </p:extLst>
          </p:nvPr>
        </p:nvGraphicFramePr>
        <p:xfrm>
          <a:off x="6822303" y="3368615"/>
          <a:ext cx="2109299" cy="19293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80432794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4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5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149" name="Диаграмма 148"/>
          <p:cNvGraphicFramePr/>
          <p:nvPr>
            <p:extLst>
              <p:ext uri="{D42A27DB-BD31-4B8C-83A1-F6EECF244321}">
                <p14:modId xmlns:p14="http://schemas.microsoft.com/office/powerpoint/2010/main" val="2345204944"/>
              </p:ext>
            </p:extLst>
          </p:nvPr>
        </p:nvGraphicFramePr>
        <p:xfrm>
          <a:off x="-55983" y="4581525"/>
          <a:ext cx="4026321" cy="191603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1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FF8E05F9-0727-4C7C-84B1-01D74AE44552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5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522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5125" name="TextBox 105"/>
          <p:cNvSpPr txBox="1">
            <a:spLocks noChangeArrowheads="1"/>
          </p:cNvSpPr>
          <p:nvPr/>
        </p:nvSpPr>
        <p:spPr bwMode="auto">
          <a:xfrm>
            <a:off x="4041775" y="5622925"/>
            <a:ext cx="4889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5126" name="TextBox 106"/>
          <p:cNvSpPr txBox="1">
            <a:spLocks noChangeArrowheads="1"/>
          </p:cNvSpPr>
          <p:nvPr/>
        </p:nvSpPr>
        <p:spPr bwMode="auto">
          <a:xfrm>
            <a:off x="4675188" y="5626100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27" name="TextBox 107"/>
          <p:cNvSpPr txBox="1">
            <a:spLocks noChangeArrowheads="1"/>
          </p:cNvSpPr>
          <p:nvPr/>
        </p:nvSpPr>
        <p:spPr bwMode="auto">
          <a:xfrm>
            <a:off x="4822825" y="4784725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5128" name="TextBox 108"/>
          <p:cNvSpPr txBox="1">
            <a:spLocks noChangeArrowheads="1"/>
          </p:cNvSpPr>
          <p:nvPr/>
        </p:nvSpPr>
        <p:spPr bwMode="auto">
          <a:xfrm>
            <a:off x="4095750" y="458152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5129" name="TextBox 109"/>
          <p:cNvSpPr txBox="1">
            <a:spLocks noChangeArrowheads="1"/>
          </p:cNvSpPr>
          <p:nvPr/>
        </p:nvSpPr>
        <p:spPr bwMode="auto">
          <a:xfrm>
            <a:off x="5435600" y="4292600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5130" name="TextBox 110"/>
          <p:cNvSpPr txBox="1">
            <a:spLocks noChangeArrowheads="1"/>
          </p:cNvSpPr>
          <p:nvPr/>
        </p:nvSpPr>
        <p:spPr bwMode="auto">
          <a:xfrm>
            <a:off x="3820221" y="4056806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5131" name="TextBox 111"/>
          <p:cNvSpPr txBox="1">
            <a:spLocks noChangeArrowheads="1"/>
          </p:cNvSpPr>
          <p:nvPr/>
        </p:nvSpPr>
        <p:spPr bwMode="auto">
          <a:xfrm>
            <a:off x="4493925" y="3844567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2" name="TextBox 112"/>
          <p:cNvSpPr txBox="1">
            <a:spLocks noChangeArrowheads="1"/>
          </p:cNvSpPr>
          <p:nvPr/>
        </p:nvSpPr>
        <p:spPr bwMode="auto">
          <a:xfrm rot="10800000" flipV="1">
            <a:off x="5268913" y="3730872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5133" name="TextBox 113"/>
          <p:cNvSpPr txBox="1">
            <a:spLocks noChangeArrowheads="1"/>
          </p:cNvSpPr>
          <p:nvPr/>
        </p:nvSpPr>
        <p:spPr bwMode="auto">
          <a:xfrm>
            <a:off x="5067300" y="324167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4" name="TextBox 114"/>
          <p:cNvSpPr txBox="1">
            <a:spLocks noChangeArrowheads="1"/>
          </p:cNvSpPr>
          <p:nvPr/>
        </p:nvSpPr>
        <p:spPr bwMode="auto">
          <a:xfrm>
            <a:off x="5729288" y="3527425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5135" name="TextBox 115"/>
          <p:cNvSpPr txBox="1">
            <a:spLocks noChangeArrowheads="1"/>
          </p:cNvSpPr>
          <p:nvPr/>
        </p:nvSpPr>
        <p:spPr bwMode="auto">
          <a:xfrm>
            <a:off x="6161088" y="31702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5136" name="TextBox 116"/>
          <p:cNvSpPr txBox="1">
            <a:spLocks noChangeArrowheads="1"/>
          </p:cNvSpPr>
          <p:nvPr/>
        </p:nvSpPr>
        <p:spPr bwMode="auto">
          <a:xfrm>
            <a:off x="3759200" y="3519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5137" name="TextBox 117"/>
          <p:cNvSpPr txBox="1">
            <a:spLocks noChangeArrowheads="1"/>
          </p:cNvSpPr>
          <p:nvPr/>
        </p:nvSpPr>
        <p:spPr bwMode="auto">
          <a:xfrm>
            <a:off x="4168775" y="3143250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8" name="TextBox 118"/>
          <p:cNvSpPr txBox="1">
            <a:spLocks noChangeArrowheads="1"/>
          </p:cNvSpPr>
          <p:nvPr/>
        </p:nvSpPr>
        <p:spPr bwMode="auto">
          <a:xfrm>
            <a:off x="3301504" y="3103563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9" name="TextBox 119"/>
          <p:cNvSpPr txBox="1">
            <a:spLocks noChangeArrowheads="1"/>
          </p:cNvSpPr>
          <p:nvPr/>
        </p:nvSpPr>
        <p:spPr bwMode="auto">
          <a:xfrm>
            <a:off x="2682875" y="2897188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5140" name="TextBox 120"/>
          <p:cNvSpPr txBox="1">
            <a:spLocks noChangeArrowheads="1"/>
          </p:cNvSpPr>
          <p:nvPr/>
        </p:nvSpPr>
        <p:spPr bwMode="auto">
          <a:xfrm>
            <a:off x="3411538" y="27082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5141" name="TextBox 121"/>
          <p:cNvSpPr txBox="1">
            <a:spLocks noChangeArrowheads="1"/>
          </p:cNvSpPr>
          <p:nvPr/>
        </p:nvSpPr>
        <p:spPr bwMode="auto">
          <a:xfrm>
            <a:off x="3614738" y="233362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5142" name="TextBox 122"/>
          <p:cNvSpPr txBox="1">
            <a:spLocks noChangeArrowheads="1"/>
          </p:cNvSpPr>
          <p:nvPr/>
        </p:nvSpPr>
        <p:spPr bwMode="auto">
          <a:xfrm>
            <a:off x="3010217" y="2378241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43" name="TextBox 123"/>
          <p:cNvSpPr txBox="1">
            <a:spLocks noChangeArrowheads="1"/>
          </p:cNvSpPr>
          <p:nvPr/>
        </p:nvSpPr>
        <p:spPr bwMode="auto">
          <a:xfrm>
            <a:off x="3976930" y="2552773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44" name="TextBox 124"/>
          <p:cNvSpPr txBox="1">
            <a:spLocks noChangeArrowheads="1"/>
          </p:cNvSpPr>
          <p:nvPr/>
        </p:nvSpPr>
        <p:spPr bwMode="auto">
          <a:xfrm>
            <a:off x="4282371" y="2302002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5145" name="TextBox 125"/>
          <p:cNvSpPr txBox="1">
            <a:spLocks noChangeArrowheads="1"/>
          </p:cNvSpPr>
          <p:nvPr/>
        </p:nvSpPr>
        <p:spPr bwMode="auto">
          <a:xfrm>
            <a:off x="4999038" y="20796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5146" name="TextBox 126"/>
          <p:cNvSpPr txBox="1">
            <a:spLocks noChangeArrowheads="1"/>
          </p:cNvSpPr>
          <p:nvPr/>
        </p:nvSpPr>
        <p:spPr bwMode="auto">
          <a:xfrm>
            <a:off x="4740275" y="27098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5147" name="TextBox 127"/>
          <p:cNvSpPr txBox="1">
            <a:spLocks noChangeArrowheads="1"/>
          </p:cNvSpPr>
          <p:nvPr/>
        </p:nvSpPr>
        <p:spPr bwMode="auto">
          <a:xfrm>
            <a:off x="5364163" y="2781300"/>
            <a:ext cx="3540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5148" name="TextBox 128"/>
          <p:cNvSpPr txBox="1">
            <a:spLocks noChangeArrowheads="1"/>
          </p:cNvSpPr>
          <p:nvPr/>
        </p:nvSpPr>
        <p:spPr bwMode="auto">
          <a:xfrm>
            <a:off x="5464175" y="2500313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5149" name="TextBox 129"/>
          <p:cNvSpPr txBox="1">
            <a:spLocks noChangeArrowheads="1"/>
          </p:cNvSpPr>
          <p:nvPr/>
        </p:nvSpPr>
        <p:spPr bwMode="auto">
          <a:xfrm>
            <a:off x="5872163" y="2305050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5150" name="TextBox 130"/>
          <p:cNvSpPr txBox="1">
            <a:spLocks noChangeArrowheads="1"/>
          </p:cNvSpPr>
          <p:nvPr/>
        </p:nvSpPr>
        <p:spPr bwMode="auto">
          <a:xfrm>
            <a:off x="6361938" y="2678257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5151" name="TextBox 131"/>
          <p:cNvSpPr txBox="1">
            <a:spLocks noChangeArrowheads="1"/>
          </p:cNvSpPr>
          <p:nvPr/>
        </p:nvSpPr>
        <p:spPr bwMode="auto">
          <a:xfrm>
            <a:off x="6633932" y="22574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52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5153" name="TextBox 133"/>
          <p:cNvSpPr txBox="1">
            <a:spLocks noChangeArrowheads="1"/>
          </p:cNvSpPr>
          <p:nvPr/>
        </p:nvSpPr>
        <p:spPr bwMode="auto">
          <a:xfrm>
            <a:off x="5670550" y="1868488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5154" name="TextBox 134"/>
          <p:cNvSpPr txBox="1">
            <a:spLocks noChangeArrowheads="1"/>
          </p:cNvSpPr>
          <p:nvPr/>
        </p:nvSpPr>
        <p:spPr bwMode="auto">
          <a:xfrm>
            <a:off x="5519738" y="13033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5155" name="TextBox 135"/>
          <p:cNvSpPr txBox="1">
            <a:spLocks noChangeArrowheads="1"/>
          </p:cNvSpPr>
          <p:nvPr/>
        </p:nvSpPr>
        <p:spPr bwMode="auto">
          <a:xfrm>
            <a:off x="4643438" y="170497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5156" name="TextBox 136"/>
          <p:cNvSpPr txBox="1">
            <a:spLocks noChangeArrowheads="1"/>
          </p:cNvSpPr>
          <p:nvPr/>
        </p:nvSpPr>
        <p:spPr bwMode="auto">
          <a:xfrm>
            <a:off x="3639436" y="203929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57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5158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5159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5160" name="TextBox 140"/>
          <p:cNvSpPr txBox="1">
            <a:spLocks noChangeArrowheads="1"/>
          </p:cNvSpPr>
          <p:nvPr/>
        </p:nvSpPr>
        <p:spPr bwMode="auto">
          <a:xfrm>
            <a:off x="4856163" y="11922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5161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5162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5163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5164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6987" y="764704"/>
            <a:ext cx="2746821" cy="86734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Использование минеральных удобрений и гербицидов</a:t>
            </a:r>
            <a:endParaRPr lang="ru-RU" sz="16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0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67" name="TextBox 3"/>
          <p:cNvSpPr txBox="1">
            <a:spLocks noChangeArrowheads="1"/>
          </p:cNvSpPr>
          <p:nvPr/>
        </p:nvSpPr>
        <p:spPr bwMode="auto">
          <a:xfrm>
            <a:off x="5292725" y="2852738"/>
            <a:ext cx="59279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0,8/ 46,1 %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8,9/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32,1%</a:t>
            </a:r>
          </a:p>
        </p:txBody>
      </p:sp>
      <p:sp>
        <p:nvSpPr>
          <p:cNvPr id="5168" name="TextBox 103"/>
          <p:cNvSpPr txBox="1">
            <a:spLocks noChangeArrowheads="1"/>
          </p:cNvSpPr>
          <p:nvPr/>
        </p:nvSpPr>
        <p:spPr bwMode="auto">
          <a:xfrm>
            <a:off x="5472113" y="2574925"/>
            <a:ext cx="52863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4,3 / 76,5%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48,6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85,4%</a:t>
            </a:r>
          </a:p>
        </p:txBody>
      </p:sp>
      <p:sp>
        <p:nvSpPr>
          <p:cNvPr id="5169" name="TextBox 146"/>
          <p:cNvSpPr txBox="1">
            <a:spLocks noChangeArrowheads="1"/>
          </p:cNvSpPr>
          <p:nvPr/>
        </p:nvSpPr>
        <p:spPr bwMode="auto">
          <a:xfrm>
            <a:off x="5888037" y="2386013"/>
            <a:ext cx="532891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 /  35,3 %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55,5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73,9 %</a:t>
            </a:r>
          </a:p>
        </p:txBody>
      </p:sp>
      <p:sp>
        <p:nvSpPr>
          <p:cNvPr id="5170" name="TextBox 147"/>
          <p:cNvSpPr txBox="1">
            <a:spLocks noChangeArrowheads="1"/>
          </p:cNvSpPr>
          <p:nvPr/>
        </p:nvSpPr>
        <p:spPr bwMode="auto">
          <a:xfrm>
            <a:off x="6345025" y="2812699"/>
            <a:ext cx="525462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 / 17,0 %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9,9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48,3 %</a:t>
            </a:r>
          </a:p>
        </p:txBody>
      </p:sp>
      <p:sp>
        <p:nvSpPr>
          <p:cNvPr id="5171" name="TextBox 148"/>
          <p:cNvSpPr txBox="1">
            <a:spLocks noChangeArrowheads="1"/>
          </p:cNvSpPr>
          <p:nvPr/>
        </p:nvSpPr>
        <p:spPr bwMode="auto">
          <a:xfrm>
            <a:off x="6660232" y="2345427"/>
            <a:ext cx="4826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5,2/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79,7 %</a:t>
            </a:r>
          </a:p>
        </p:txBody>
      </p:sp>
      <p:sp>
        <p:nvSpPr>
          <p:cNvPr id="5172" name="TextBox 150"/>
          <p:cNvSpPr txBox="1">
            <a:spLocks noChangeArrowheads="1"/>
          </p:cNvSpPr>
          <p:nvPr/>
        </p:nvSpPr>
        <p:spPr bwMode="auto">
          <a:xfrm>
            <a:off x="5003800" y="3336925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 / 33,2 %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173" name="TextBox 152"/>
          <p:cNvSpPr txBox="1">
            <a:spLocks noChangeArrowheads="1"/>
          </p:cNvSpPr>
          <p:nvPr/>
        </p:nvSpPr>
        <p:spPr bwMode="auto">
          <a:xfrm>
            <a:off x="5081588" y="2176463"/>
            <a:ext cx="55698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2,7 / 57,6 %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24,6/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46,7 %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0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5181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5182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5183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5186" name="TextBox 164"/>
          <p:cNvSpPr txBox="1">
            <a:spLocks noChangeArrowheads="1"/>
          </p:cNvSpPr>
          <p:nvPr/>
        </p:nvSpPr>
        <p:spPr bwMode="auto">
          <a:xfrm>
            <a:off x="2816225" y="1773238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0,01 /1,9 %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3,0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40,0 %</a:t>
            </a:r>
          </a:p>
        </p:txBody>
      </p:sp>
      <p:sp>
        <p:nvSpPr>
          <p:cNvPr id="5187" name="TextBox 167"/>
          <p:cNvSpPr txBox="1">
            <a:spLocks noChangeArrowheads="1"/>
          </p:cNvSpPr>
          <p:nvPr/>
        </p:nvSpPr>
        <p:spPr bwMode="auto">
          <a:xfrm>
            <a:off x="2980387" y="2444079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1,6 / 68,4 %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22,8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68,6 %</a:t>
            </a:r>
          </a:p>
        </p:txBody>
      </p:sp>
      <p:sp>
        <p:nvSpPr>
          <p:cNvPr id="5188" name="TextBox 168"/>
          <p:cNvSpPr txBox="1">
            <a:spLocks noChangeArrowheads="1"/>
          </p:cNvSpPr>
          <p:nvPr/>
        </p:nvSpPr>
        <p:spPr bwMode="auto">
          <a:xfrm>
            <a:off x="3348038" y="2790825"/>
            <a:ext cx="6731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12,4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110,0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77,4 %</a:t>
            </a:r>
          </a:p>
        </p:txBody>
      </p:sp>
      <p:sp>
        <p:nvSpPr>
          <p:cNvPr id="5189" name="TextBox 169"/>
          <p:cNvSpPr txBox="1">
            <a:spLocks noChangeArrowheads="1"/>
          </p:cNvSpPr>
          <p:nvPr/>
        </p:nvSpPr>
        <p:spPr bwMode="auto">
          <a:xfrm>
            <a:off x="2711368" y="3014662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9,1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93,9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100,0%</a:t>
            </a:r>
          </a:p>
        </p:txBody>
      </p:sp>
      <p:sp>
        <p:nvSpPr>
          <p:cNvPr id="5190" name="TextBox 170"/>
          <p:cNvSpPr txBox="1">
            <a:spLocks noChangeArrowheads="1"/>
          </p:cNvSpPr>
          <p:nvPr/>
        </p:nvSpPr>
        <p:spPr bwMode="auto">
          <a:xfrm>
            <a:off x="3214841" y="3209821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7,3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114,4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74,3 %</a:t>
            </a:r>
          </a:p>
        </p:txBody>
      </p:sp>
      <p:sp>
        <p:nvSpPr>
          <p:cNvPr id="5191" name="TextBox 171"/>
          <p:cNvSpPr txBox="1">
            <a:spLocks noChangeArrowheads="1"/>
          </p:cNvSpPr>
          <p:nvPr/>
        </p:nvSpPr>
        <p:spPr bwMode="auto">
          <a:xfrm>
            <a:off x="3684588" y="3584887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3,7 / 68,2%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57,7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92,7 %</a:t>
            </a:r>
          </a:p>
        </p:txBody>
      </p:sp>
      <p:sp>
        <p:nvSpPr>
          <p:cNvPr id="5192" name="TextBox 172"/>
          <p:cNvSpPr txBox="1">
            <a:spLocks noChangeArrowheads="1"/>
          </p:cNvSpPr>
          <p:nvPr/>
        </p:nvSpPr>
        <p:spPr bwMode="auto">
          <a:xfrm>
            <a:off x="4664075" y="17922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3,1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23,8/ 100,0 %</a:t>
            </a:r>
          </a:p>
        </p:txBody>
      </p:sp>
      <p:sp>
        <p:nvSpPr>
          <p:cNvPr id="5193" name="TextBox 173"/>
          <p:cNvSpPr txBox="1">
            <a:spLocks noChangeArrowheads="1"/>
          </p:cNvSpPr>
          <p:nvPr/>
        </p:nvSpPr>
        <p:spPr bwMode="auto">
          <a:xfrm>
            <a:off x="5446402" y="1310076"/>
            <a:ext cx="5969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55,4 %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2,4/10,1 %</a:t>
            </a:r>
          </a:p>
        </p:txBody>
      </p:sp>
      <p:sp>
        <p:nvSpPr>
          <p:cNvPr id="5194" name="TextBox 174"/>
          <p:cNvSpPr txBox="1">
            <a:spLocks noChangeArrowheads="1"/>
          </p:cNvSpPr>
          <p:nvPr/>
        </p:nvSpPr>
        <p:spPr bwMode="auto">
          <a:xfrm>
            <a:off x="6372225" y="1711325"/>
            <a:ext cx="5921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1,6 / 58,8 %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25,8/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62,8 %</a:t>
            </a:r>
          </a:p>
        </p:txBody>
      </p:sp>
      <p:sp>
        <p:nvSpPr>
          <p:cNvPr id="5195" name="TextBox 175"/>
          <p:cNvSpPr txBox="1">
            <a:spLocks noChangeArrowheads="1"/>
          </p:cNvSpPr>
          <p:nvPr/>
        </p:nvSpPr>
        <p:spPr bwMode="auto">
          <a:xfrm>
            <a:off x="5687391" y="1944688"/>
            <a:ext cx="53084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 / 59,8 %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13,4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28,0 %</a:t>
            </a:r>
          </a:p>
        </p:txBody>
      </p:sp>
      <p:sp>
        <p:nvSpPr>
          <p:cNvPr id="5196" name="TextBox 176"/>
          <p:cNvSpPr txBox="1">
            <a:spLocks noChangeArrowheads="1"/>
          </p:cNvSpPr>
          <p:nvPr/>
        </p:nvSpPr>
        <p:spPr bwMode="auto">
          <a:xfrm>
            <a:off x="4380269" y="2403250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 / 82,7 %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20,1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84,6 %</a:t>
            </a:r>
          </a:p>
        </p:txBody>
      </p:sp>
      <p:sp>
        <p:nvSpPr>
          <p:cNvPr id="5197" name="TextBox 177"/>
          <p:cNvSpPr txBox="1">
            <a:spLocks noChangeArrowheads="1"/>
          </p:cNvSpPr>
          <p:nvPr/>
        </p:nvSpPr>
        <p:spPr bwMode="auto">
          <a:xfrm>
            <a:off x="4067175" y="3243263"/>
            <a:ext cx="792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4,0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63,7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74,8 %</a:t>
            </a:r>
          </a:p>
        </p:txBody>
      </p:sp>
      <p:sp>
        <p:nvSpPr>
          <p:cNvPr id="5198" name="TextBox 178"/>
          <p:cNvSpPr txBox="1">
            <a:spLocks noChangeArrowheads="1"/>
          </p:cNvSpPr>
          <p:nvPr/>
        </p:nvSpPr>
        <p:spPr bwMode="auto">
          <a:xfrm>
            <a:off x="5722205" y="3624024"/>
            <a:ext cx="59911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 / 65,6 %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17,8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88,7 %</a:t>
            </a:r>
          </a:p>
        </p:txBody>
      </p:sp>
      <p:sp>
        <p:nvSpPr>
          <p:cNvPr id="5199" name="TextBox 179"/>
          <p:cNvSpPr txBox="1">
            <a:spLocks noChangeArrowheads="1"/>
          </p:cNvSpPr>
          <p:nvPr/>
        </p:nvSpPr>
        <p:spPr bwMode="auto">
          <a:xfrm>
            <a:off x="6103938" y="3270250"/>
            <a:ext cx="5905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0,9/ 35,6 %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30,1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79,1 %</a:t>
            </a:r>
          </a:p>
        </p:txBody>
      </p:sp>
      <p:sp>
        <p:nvSpPr>
          <p:cNvPr id="5200" name="TextBox 180"/>
          <p:cNvSpPr txBox="1">
            <a:spLocks noChangeArrowheads="1"/>
          </p:cNvSpPr>
          <p:nvPr/>
        </p:nvSpPr>
        <p:spPr bwMode="auto">
          <a:xfrm>
            <a:off x="3882232" y="4179917"/>
            <a:ext cx="6238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3,5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12,4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22,8 %</a:t>
            </a:r>
          </a:p>
        </p:txBody>
      </p:sp>
      <p:sp>
        <p:nvSpPr>
          <p:cNvPr id="5201" name="TextBox 182"/>
          <p:cNvSpPr txBox="1">
            <a:spLocks noChangeArrowheads="1"/>
          </p:cNvSpPr>
          <p:nvPr/>
        </p:nvSpPr>
        <p:spPr bwMode="auto">
          <a:xfrm>
            <a:off x="4419087" y="3933120"/>
            <a:ext cx="6127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 / 43,1 %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19,5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75,5 %</a:t>
            </a:r>
          </a:p>
        </p:txBody>
      </p:sp>
      <p:sp>
        <p:nvSpPr>
          <p:cNvPr id="5202" name="TextBox 269"/>
          <p:cNvSpPr txBox="1">
            <a:spLocks noChangeArrowheads="1"/>
          </p:cNvSpPr>
          <p:nvPr/>
        </p:nvSpPr>
        <p:spPr bwMode="auto">
          <a:xfrm>
            <a:off x="5383213" y="4375150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3,2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32,6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68,6 %</a:t>
            </a:r>
          </a:p>
        </p:txBody>
      </p:sp>
      <p:sp>
        <p:nvSpPr>
          <p:cNvPr id="5203" name="TextBox 270"/>
          <p:cNvSpPr txBox="1">
            <a:spLocks noChangeArrowheads="1"/>
          </p:cNvSpPr>
          <p:nvPr/>
        </p:nvSpPr>
        <p:spPr bwMode="auto">
          <a:xfrm>
            <a:off x="4779963" y="4872038"/>
            <a:ext cx="60801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 / 85,5 %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19,5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100,0 %</a:t>
            </a:r>
          </a:p>
        </p:txBody>
      </p:sp>
      <p:sp>
        <p:nvSpPr>
          <p:cNvPr id="5204" name="TextBox 271"/>
          <p:cNvSpPr txBox="1">
            <a:spLocks noChangeArrowheads="1"/>
          </p:cNvSpPr>
          <p:nvPr/>
        </p:nvSpPr>
        <p:spPr bwMode="auto">
          <a:xfrm>
            <a:off x="4659313" y="5743575"/>
            <a:ext cx="5778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2,8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32,7 %</a:t>
            </a:r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5205" name="TextBox 272"/>
          <p:cNvSpPr txBox="1">
            <a:spLocks noChangeArrowheads="1"/>
          </p:cNvSpPr>
          <p:nvPr/>
        </p:nvSpPr>
        <p:spPr bwMode="auto">
          <a:xfrm>
            <a:off x="3970338" y="5732463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18,6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83,2 %</a:t>
            </a:r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5206" name="TextBox 273"/>
          <p:cNvSpPr txBox="1">
            <a:spLocks noChangeArrowheads="1"/>
          </p:cNvSpPr>
          <p:nvPr/>
        </p:nvSpPr>
        <p:spPr bwMode="auto">
          <a:xfrm>
            <a:off x="4067175" y="4672013"/>
            <a:ext cx="6492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3,9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37,4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7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0,1 %</a:t>
            </a:r>
          </a:p>
        </p:txBody>
      </p:sp>
      <p:sp>
        <p:nvSpPr>
          <p:cNvPr id="5207" name="TextBox 183"/>
          <p:cNvSpPr txBox="1">
            <a:spLocks noChangeArrowheads="1"/>
          </p:cNvSpPr>
          <p:nvPr/>
        </p:nvSpPr>
        <p:spPr bwMode="auto">
          <a:xfrm>
            <a:off x="4254500" y="1284288"/>
            <a:ext cx="5032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0,2/100 %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0,8/23,1 %</a:t>
            </a:r>
          </a:p>
        </p:txBody>
      </p:sp>
      <p:sp>
        <p:nvSpPr>
          <p:cNvPr id="5208" name="TextBox 184"/>
          <p:cNvSpPr txBox="1">
            <a:spLocks noChangeArrowheads="1"/>
          </p:cNvSpPr>
          <p:nvPr/>
        </p:nvSpPr>
        <p:spPr bwMode="auto">
          <a:xfrm>
            <a:off x="4783138" y="1268413"/>
            <a:ext cx="64928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99,9 %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25,6 %</a:t>
            </a:r>
          </a:p>
        </p:txBody>
      </p:sp>
      <p:sp>
        <p:nvSpPr>
          <p:cNvPr id="5209" name="TextBox 185"/>
          <p:cNvSpPr txBox="1">
            <a:spLocks noChangeArrowheads="1"/>
          </p:cNvSpPr>
          <p:nvPr/>
        </p:nvSpPr>
        <p:spPr bwMode="auto">
          <a:xfrm>
            <a:off x="3635896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0,02/ 12,8 %</a:t>
            </a:r>
          </a:p>
        </p:txBody>
      </p:sp>
      <p:sp>
        <p:nvSpPr>
          <p:cNvPr id="5210" name="TextBox 145"/>
          <p:cNvSpPr txBox="1">
            <a:spLocks noChangeArrowheads="1"/>
          </p:cNvSpPr>
          <p:nvPr/>
        </p:nvSpPr>
        <p:spPr bwMode="auto">
          <a:xfrm>
            <a:off x="3491880" y="2420888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6,0 / 36,6 %</a:t>
            </a:r>
          </a:p>
        </p:txBody>
      </p:sp>
      <p:sp>
        <p:nvSpPr>
          <p:cNvPr id="5211" name="TextBox 149"/>
          <p:cNvSpPr txBox="1">
            <a:spLocks noChangeArrowheads="1"/>
          </p:cNvSpPr>
          <p:nvPr/>
        </p:nvSpPr>
        <p:spPr bwMode="auto">
          <a:xfrm>
            <a:off x="3920593" y="2625157"/>
            <a:ext cx="520816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0,05 / 63,6 %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12" name="TextBox 151"/>
          <p:cNvSpPr txBox="1">
            <a:spLocks noChangeArrowheads="1"/>
          </p:cNvSpPr>
          <p:nvPr/>
        </p:nvSpPr>
        <p:spPr bwMode="auto">
          <a:xfrm>
            <a:off x="3627400" y="2183512"/>
            <a:ext cx="5413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3" name="TextBox 158"/>
          <p:cNvSpPr txBox="1">
            <a:spLocks noChangeArrowheads="1"/>
          </p:cNvSpPr>
          <p:nvPr/>
        </p:nvSpPr>
        <p:spPr bwMode="auto">
          <a:xfrm>
            <a:off x="3476625" y="1587500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14" name="TextBox 159"/>
          <p:cNvSpPr txBox="1">
            <a:spLocks noChangeArrowheads="1"/>
          </p:cNvSpPr>
          <p:nvPr/>
        </p:nvSpPr>
        <p:spPr bwMode="auto">
          <a:xfrm>
            <a:off x="4716463" y="2790825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0,4/24,8 %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1,1/15,4 %</a:t>
            </a:r>
          </a:p>
        </p:txBody>
      </p:sp>
      <p:sp>
        <p:nvSpPr>
          <p:cNvPr id="5215" name="TextBox 165"/>
          <p:cNvSpPr txBox="1">
            <a:spLocks noChangeArrowheads="1"/>
          </p:cNvSpPr>
          <p:nvPr/>
        </p:nvSpPr>
        <p:spPr bwMode="auto">
          <a:xfrm>
            <a:off x="5292452" y="3789040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 / 72,2%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12,2 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95,2%</a:t>
            </a:r>
          </a:p>
        </p:txBody>
      </p:sp>
      <p:sp>
        <p:nvSpPr>
          <p:cNvPr id="5216" name="TextBox 166"/>
          <p:cNvSpPr txBox="1">
            <a:spLocks noChangeArrowheads="1"/>
          </p:cNvSpPr>
          <p:nvPr/>
        </p:nvSpPr>
        <p:spPr bwMode="auto">
          <a:xfrm>
            <a:off x="5283200" y="838200"/>
            <a:ext cx="503238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7" name="TextBox 181"/>
          <p:cNvSpPr txBox="1">
            <a:spLocks noChangeArrowheads="1"/>
          </p:cNvSpPr>
          <p:nvPr/>
        </p:nvSpPr>
        <p:spPr bwMode="auto">
          <a:xfrm>
            <a:off x="6443663" y="836613"/>
            <a:ext cx="5048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8" name="TextBox 186"/>
          <p:cNvSpPr txBox="1">
            <a:spLocks noChangeArrowheads="1"/>
          </p:cNvSpPr>
          <p:nvPr/>
        </p:nvSpPr>
        <p:spPr bwMode="auto">
          <a:xfrm>
            <a:off x="3406775" y="285750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9" name="TextBox 187"/>
          <p:cNvSpPr txBox="1">
            <a:spLocks noChangeArrowheads="1"/>
          </p:cNvSpPr>
          <p:nvPr/>
        </p:nvSpPr>
        <p:spPr bwMode="auto">
          <a:xfrm>
            <a:off x="4821238" y="279400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0" name="TextBox 188"/>
          <p:cNvSpPr txBox="1">
            <a:spLocks noChangeArrowheads="1"/>
          </p:cNvSpPr>
          <p:nvPr/>
        </p:nvSpPr>
        <p:spPr bwMode="auto">
          <a:xfrm>
            <a:off x="6300788" y="288925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1" name="TextBox 189"/>
          <p:cNvSpPr txBox="1">
            <a:spLocks noChangeArrowheads="1"/>
          </p:cNvSpPr>
          <p:nvPr/>
        </p:nvSpPr>
        <p:spPr bwMode="auto">
          <a:xfrm>
            <a:off x="7667625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2" name="TextBox 190"/>
          <p:cNvSpPr txBox="1">
            <a:spLocks noChangeArrowheads="1"/>
          </p:cNvSpPr>
          <p:nvPr/>
        </p:nvSpPr>
        <p:spPr bwMode="auto">
          <a:xfrm>
            <a:off x="8224838" y="793750"/>
            <a:ext cx="4318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219293" y="6278219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79510" y="1871047"/>
            <a:ext cx="2376265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</a:pPr>
            <a:r>
              <a:rPr lang="ru-RU" sz="9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Внесено минеральных удобрений, </a:t>
            </a:r>
            <a:r>
              <a:rPr lang="ru-RU" sz="900" b="1" dirty="0" err="1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тыс.тонн</a:t>
            </a:r>
            <a:r>
              <a:rPr lang="ru-RU" sz="9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b="1" dirty="0" err="1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д.в</a:t>
            </a:r>
            <a:r>
              <a:rPr lang="ru-RU" sz="9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. / % от площади ярового сева</a:t>
            </a:r>
          </a:p>
          <a:p>
            <a:pPr algn="just"/>
            <a:r>
              <a: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Обработано гербицидами, тыс. га / </a:t>
            </a:r>
            <a:br>
              <a: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%  от площади ярового сева</a:t>
            </a:r>
          </a:p>
        </p:txBody>
      </p:sp>
      <p:graphicFrame>
        <p:nvGraphicFramePr>
          <p:cNvPr id="199" name="Диаграмма 198"/>
          <p:cNvGraphicFramePr/>
          <p:nvPr>
            <p:extLst>
              <p:ext uri="{D42A27DB-BD31-4B8C-83A1-F6EECF244321}">
                <p14:modId xmlns:p14="http://schemas.microsoft.com/office/powerpoint/2010/main" val="4118747748"/>
              </p:ext>
            </p:extLst>
          </p:nvPr>
        </p:nvGraphicFramePr>
        <p:xfrm>
          <a:off x="179510" y="3180059"/>
          <a:ext cx="3299127" cy="14421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24204410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22793" y="1663764"/>
            <a:ext cx="2604991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endParaRPr lang="ru-RU" sz="9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Справочно: </a:t>
            </a:r>
          </a:p>
          <a:p>
            <a:pPr algn="just"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Красноярский край по валовому сбору зерна в 2022 году занимает 3 место среди субъектов СФО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latin typeface="Arial Narrow" panose="020B0606020202030204" pitchFamily="34" charset="0"/>
              <a:cs typeface="Times New Roman" pitchFamily="18" charset="0"/>
            </a:endParaRPr>
          </a:p>
        </p:txBody>
      </p:sp>
      <p:grpSp>
        <p:nvGrpSpPr>
          <p:cNvPr id="144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614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8835543A-9BF1-4711-B9AD-484927AEE201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624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150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6151" name="TextBox 106"/>
          <p:cNvSpPr txBox="1">
            <a:spLocks noChangeArrowheads="1"/>
          </p:cNvSpPr>
          <p:nvPr/>
        </p:nvSpPr>
        <p:spPr bwMode="auto">
          <a:xfrm>
            <a:off x="4657725" y="556577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6152" name="TextBox 107"/>
          <p:cNvSpPr txBox="1">
            <a:spLocks noChangeArrowheads="1"/>
          </p:cNvSpPr>
          <p:nvPr/>
        </p:nvSpPr>
        <p:spPr bwMode="auto">
          <a:xfrm>
            <a:off x="4975225" y="48688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6153" name="TextBox 108"/>
          <p:cNvSpPr txBox="1">
            <a:spLocks noChangeArrowheads="1"/>
          </p:cNvSpPr>
          <p:nvPr/>
        </p:nvSpPr>
        <p:spPr bwMode="auto">
          <a:xfrm>
            <a:off x="3986638" y="4588157"/>
            <a:ext cx="5540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6154" name="TextBox 109"/>
          <p:cNvSpPr txBox="1">
            <a:spLocks noChangeArrowheads="1"/>
          </p:cNvSpPr>
          <p:nvPr/>
        </p:nvSpPr>
        <p:spPr bwMode="auto">
          <a:xfrm>
            <a:off x="5703888" y="4259263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6155" name="TextBox 110"/>
          <p:cNvSpPr txBox="1">
            <a:spLocks noChangeArrowheads="1"/>
          </p:cNvSpPr>
          <p:nvPr/>
        </p:nvSpPr>
        <p:spPr bwMode="auto">
          <a:xfrm>
            <a:off x="3624964" y="394895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6156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6157" name="TextBox 112"/>
          <p:cNvSpPr txBox="1">
            <a:spLocks noChangeArrowheads="1"/>
          </p:cNvSpPr>
          <p:nvPr/>
        </p:nvSpPr>
        <p:spPr bwMode="auto">
          <a:xfrm rot="10800000" flipV="1">
            <a:off x="5262563" y="3714483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6158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9" name="TextBox 114"/>
          <p:cNvSpPr txBox="1">
            <a:spLocks noChangeArrowheads="1"/>
          </p:cNvSpPr>
          <p:nvPr/>
        </p:nvSpPr>
        <p:spPr bwMode="auto">
          <a:xfrm>
            <a:off x="5724128" y="3356992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6160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1" name="TextBox 116"/>
          <p:cNvSpPr txBox="1">
            <a:spLocks noChangeArrowheads="1"/>
          </p:cNvSpPr>
          <p:nvPr/>
        </p:nvSpPr>
        <p:spPr bwMode="auto">
          <a:xfrm>
            <a:off x="3779912" y="3411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6162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6163" name="TextBox 118"/>
          <p:cNvSpPr txBox="1">
            <a:spLocks noChangeArrowheads="1"/>
          </p:cNvSpPr>
          <p:nvPr/>
        </p:nvSpPr>
        <p:spPr bwMode="auto">
          <a:xfrm>
            <a:off x="3218121" y="3058998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4" name="TextBox 119"/>
          <p:cNvSpPr txBox="1">
            <a:spLocks noChangeArrowheads="1"/>
          </p:cNvSpPr>
          <p:nvPr/>
        </p:nvSpPr>
        <p:spPr bwMode="auto">
          <a:xfrm>
            <a:off x="2727641" y="2915703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6165" name="TextBox 120"/>
          <p:cNvSpPr txBox="1">
            <a:spLocks noChangeArrowheads="1"/>
          </p:cNvSpPr>
          <p:nvPr/>
        </p:nvSpPr>
        <p:spPr bwMode="auto">
          <a:xfrm>
            <a:off x="3335811" y="2701254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6166" name="TextBox 121"/>
          <p:cNvSpPr txBox="1">
            <a:spLocks noChangeArrowheads="1"/>
          </p:cNvSpPr>
          <p:nvPr/>
        </p:nvSpPr>
        <p:spPr bwMode="auto">
          <a:xfrm>
            <a:off x="3503613" y="2214563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6167" name="TextBox 122"/>
          <p:cNvSpPr txBox="1">
            <a:spLocks noChangeArrowheads="1"/>
          </p:cNvSpPr>
          <p:nvPr/>
        </p:nvSpPr>
        <p:spPr bwMode="auto">
          <a:xfrm>
            <a:off x="2929306" y="2401196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8" name="TextBox 123"/>
          <p:cNvSpPr txBox="1">
            <a:spLocks noChangeArrowheads="1"/>
          </p:cNvSpPr>
          <p:nvPr/>
        </p:nvSpPr>
        <p:spPr bwMode="auto">
          <a:xfrm>
            <a:off x="3935877" y="2467463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9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6170" name="TextBox 125"/>
          <p:cNvSpPr txBox="1">
            <a:spLocks noChangeArrowheads="1"/>
          </p:cNvSpPr>
          <p:nvPr/>
        </p:nvSpPr>
        <p:spPr bwMode="auto">
          <a:xfrm>
            <a:off x="5033963" y="1989138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6171" name="TextBox 126"/>
          <p:cNvSpPr txBox="1">
            <a:spLocks noChangeArrowheads="1"/>
          </p:cNvSpPr>
          <p:nvPr/>
        </p:nvSpPr>
        <p:spPr bwMode="auto">
          <a:xfrm>
            <a:off x="4692650" y="2636838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6172" name="TextBox 127"/>
          <p:cNvSpPr txBox="1">
            <a:spLocks noChangeArrowheads="1"/>
          </p:cNvSpPr>
          <p:nvPr/>
        </p:nvSpPr>
        <p:spPr bwMode="auto">
          <a:xfrm>
            <a:off x="5314950" y="2636838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6173" name="TextBox 128"/>
          <p:cNvSpPr txBox="1">
            <a:spLocks noChangeArrowheads="1"/>
          </p:cNvSpPr>
          <p:nvPr/>
        </p:nvSpPr>
        <p:spPr bwMode="auto">
          <a:xfrm>
            <a:off x="5508625" y="24209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6174" name="TextBox 129"/>
          <p:cNvSpPr txBox="1">
            <a:spLocks noChangeArrowheads="1"/>
          </p:cNvSpPr>
          <p:nvPr/>
        </p:nvSpPr>
        <p:spPr bwMode="auto">
          <a:xfrm>
            <a:off x="5894388" y="223837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6175" name="TextBox 130"/>
          <p:cNvSpPr txBox="1">
            <a:spLocks noChangeArrowheads="1"/>
          </p:cNvSpPr>
          <p:nvPr/>
        </p:nvSpPr>
        <p:spPr bwMode="auto">
          <a:xfrm>
            <a:off x="6253163" y="244316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6176" name="TextBox 131"/>
          <p:cNvSpPr txBox="1">
            <a:spLocks noChangeArrowheads="1"/>
          </p:cNvSpPr>
          <p:nvPr/>
        </p:nvSpPr>
        <p:spPr bwMode="auto">
          <a:xfrm>
            <a:off x="6588125" y="227647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6177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78" name="TextBox 133"/>
          <p:cNvSpPr txBox="1">
            <a:spLocks noChangeArrowheads="1"/>
          </p:cNvSpPr>
          <p:nvPr/>
        </p:nvSpPr>
        <p:spPr bwMode="auto">
          <a:xfrm>
            <a:off x="5781843" y="1703190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6179" name="TextBox 134"/>
          <p:cNvSpPr txBox="1">
            <a:spLocks noChangeArrowheads="1"/>
          </p:cNvSpPr>
          <p:nvPr/>
        </p:nvSpPr>
        <p:spPr bwMode="auto">
          <a:xfrm>
            <a:off x="5431103" y="121412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6180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6181" name="TextBox 136"/>
          <p:cNvSpPr txBox="1">
            <a:spLocks noChangeArrowheads="1"/>
          </p:cNvSpPr>
          <p:nvPr/>
        </p:nvSpPr>
        <p:spPr bwMode="auto">
          <a:xfrm>
            <a:off x="3697288" y="18446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6182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6183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4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5" name="TextBox 140"/>
          <p:cNvSpPr txBox="1">
            <a:spLocks noChangeArrowheads="1"/>
          </p:cNvSpPr>
          <p:nvPr/>
        </p:nvSpPr>
        <p:spPr bwMode="auto">
          <a:xfrm>
            <a:off x="4932040" y="1052736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6186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6187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6188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618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0796" y="759667"/>
            <a:ext cx="2727955" cy="119051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i="1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Валовое производство зерновых культур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</a:t>
            </a:r>
            <a:r>
              <a:rPr lang="ru-RU" sz="900" i="1" dirty="0" err="1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2" name="TextBox 3"/>
          <p:cNvSpPr txBox="1">
            <a:spLocks noChangeArrowheads="1"/>
          </p:cNvSpPr>
          <p:nvPr/>
        </p:nvSpPr>
        <p:spPr bwMode="auto">
          <a:xfrm>
            <a:off x="5283994" y="2770941"/>
            <a:ext cx="48895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1,13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0,35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4,58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4,95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508625" y="2514600"/>
            <a:ext cx="528638" cy="442035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111,45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59,77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6,39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9,02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4" name="TextBox 146"/>
          <p:cNvSpPr txBox="1">
            <a:spLocks noChangeArrowheads="1"/>
          </p:cNvSpPr>
          <p:nvPr/>
        </p:nvSpPr>
        <p:spPr bwMode="auto">
          <a:xfrm>
            <a:off x="5775325" y="2319338"/>
            <a:ext cx="5969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10,77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46,53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25,79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2,67</a:t>
            </a:r>
          </a:p>
          <a:p>
            <a:pPr algn="ctr"/>
            <a:r>
              <a:rPr lang="en-US" sz="6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0,24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5" name="TextBox 147"/>
          <p:cNvSpPr txBox="1">
            <a:spLocks noChangeArrowheads="1"/>
          </p:cNvSpPr>
          <p:nvPr/>
        </p:nvSpPr>
        <p:spPr bwMode="auto">
          <a:xfrm>
            <a:off x="6257925" y="2535238"/>
            <a:ext cx="4746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3,83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2,14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6,27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6" name="TextBox 148"/>
          <p:cNvSpPr txBox="1">
            <a:spLocks noChangeArrowheads="1"/>
          </p:cNvSpPr>
          <p:nvPr/>
        </p:nvSpPr>
        <p:spPr bwMode="auto">
          <a:xfrm>
            <a:off x="6588125" y="2359025"/>
            <a:ext cx="4826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2,43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8,13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7,86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6,25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7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43</a:t>
            </a:r>
            <a:endParaRPr lang="en-US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3,97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1,47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1,64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8" name="TextBox 152"/>
          <p:cNvSpPr txBox="1">
            <a:spLocks noChangeArrowheads="1"/>
          </p:cNvSpPr>
          <p:nvPr/>
        </p:nvSpPr>
        <p:spPr bwMode="auto">
          <a:xfrm>
            <a:off x="5081588" y="2085975"/>
            <a:ext cx="5048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95,48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53,43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37,59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7,54</a:t>
            </a:r>
          </a:p>
          <a:p>
            <a:pPr algn="ctr"/>
            <a:r>
              <a:rPr lang="en-US" sz="6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3,73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05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6206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6207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6208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6211" name="TextBox 164"/>
          <p:cNvSpPr txBox="1">
            <a:spLocks noChangeArrowheads="1"/>
          </p:cNvSpPr>
          <p:nvPr/>
        </p:nvSpPr>
        <p:spPr bwMode="auto">
          <a:xfrm>
            <a:off x="2816225" y="1744663"/>
            <a:ext cx="5762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0,58</a:t>
            </a: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6,70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3,84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2" name="TextBox 167"/>
          <p:cNvSpPr txBox="1">
            <a:spLocks noChangeArrowheads="1"/>
          </p:cNvSpPr>
          <p:nvPr/>
        </p:nvSpPr>
        <p:spPr bwMode="auto">
          <a:xfrm>
            <a:off x="2943993" y="2486185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53,88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31,51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7,29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4,79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3" name="TextBox 168"/>
          <p:cNvSpPr txBox="1">
            <a:spLocks noChangeArrowheads="1"/>
          </p:cNvSpPr>
          <p:nvPr/>
        </p:nvSpPr>
        <p:spPr bwMode="auto">
          <a:xfrm>
            <a:off x="3555305" y="2752389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421,38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274,03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123,23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4" name="TextBox 169"/>
          <p:cNvSpPr txBox="1">
            <a:spLocks noChangeArrowheads="1"/>
          </p:cNvSpPr>
          <p:nvPr/>
        </p:nvSpPr>
        <p:spPr bwMode="auto">
          <a:xfrm>
            <a:off x="2727641" y="3058998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66,39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30,18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2,58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1,94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5" name="TextBox 170"/>
          <p:cNvSpPr txBox="1">
            <a:spLocks noChangeArrowheads="1"/>
          </p:cNvSpPr>
          <p:nvPr/>
        </p:nvSpPr>
        <p:spPr bwMode="auto">
          <a:xfrm>
            <a:off x="3266989" y="3158877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566,00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80,58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48,48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26,60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6" name="TextBox 171"/>
          <p:cNvSpPr txBox="1">
            <a:spLocks noChangeArrowheads="1"/>
          </p:cNvSpPr>
          <p:nvPr/>
        </p:nvSpPr>
        <p:spPr bwMode="auto">
          <a:xfrm>
            <a:off x="3709988" y="3475830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51,27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7,48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18,97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3,05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7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44,51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27,46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5,45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1,60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8" name="TextBox 174"/>
          <p:cNvSpPr txBox="1">
            <a:spLocks noChangeArrowheads="1"/>
          </p:cNvSpPr>
          <p:nvPr/>
        </p:nvSpPr>
        <p:spPr bwMode="auto">
          <a:xfrm>
            <a:off x="6423159" y="1675788"/>
            <a:ext cx="5921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63,01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36,82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16,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3,93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9" name="TextBox 175"/>
          <p:cNvSpPr txBox="1">
            <a:spLocks noChangeArrowheads="1"/>
          </p:cNvSpPr>
          <p:nvPr/>
        </p:nvSpPr>
        <p:spPr bwMode="auto">
          <a:xfrm>
            <a:off x="5777335" y="1789605"/>
            <a:ext cx="5048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8,38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58,65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6,24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6,54</a:t>
            </a:r>
          </a:p>
          <a:p>
            <a:pPr algn="ctr"/>
            <a:r>
              <a:rPr lang="en-US" sz="6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71750"/>
            <a:ext cx="574675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9,35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5,61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11,89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8,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76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0,6</a:t>
            </a:r>
            <a:r>
              <a:rPr lang="en-US" sz="6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1" name="TextBox 177"/>
          <p:cNvSpPr txBox="1">
            <a:spLocks noChangeArrowheads="1"/>
          </p:cNvSpPr>
          <p:nvPr/>
        </p:nvSpPr>
        <p:spPr bwMode="auto">
          <a:xfrm>
            <a:off x="4100602" y="3197511"/>
            <a:ext cx="792162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206,02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61,45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3,92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9,19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2" name="TextBox 178"/>
          <p:cNvSpPr txBox="1">
            <a:spLocks noChangeArrowheads="1"/>
          </p:cNvSpPr>
          <p:nvPr/>
        </p:nvSpPr>
        <p:spPr bwMode="auto">
          <a:xfrm>
            <a:off x="5724128" y="3501008"/>
            <a:ext cx="500063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27,58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7,24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0,12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084168" y="3270250"/>
            <a:ext cx="5905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51,55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34,28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9,05</a:t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6,74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0,17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4" name="TextBox 180"/>
          <p:cNvSpPr txBox="1">
            <a:spLocks noChangeArrowheads="1"/>
          </p:cNvSpPr>
          <p:nvPr/>
        </p:nvSpPr>
        <p:spPr bwMode="auto">
          <a:xfrm>
            <a:off x="3929063" y="4020799"/>
            <a:ext cx="6223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01,96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56,28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14,87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2,96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96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5" name="TextBox 182"/>
          <p:cNvSpPr txBox="1">
            <a:spLocks noChangeArrowheads="1"/>
          </p:cNvSpPr>
          <p:nvPr/>
        </p:nvSpPr>
        <p:spPr bwMode="auto">
          <a:xfrm>
            <a:off x="4357688" y="3920934"/>
            <a:ext cx="6127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35,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21,14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3,62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6" name="TextBox 269"/>
          <p:cNvSpPr txBox="1">
            <a:spLocks noChangeArrowheads="1"/>
          </p:cNvSpPr>
          <p:nvPr/>
        </p:nvSpPr>
        <p:spPr bwMode="auto">
          <a:xfrm>
            <a:off x="5651500" y="4367213"/>
            <a:ext cx="64928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82,46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5,14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9,95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14,86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1,8</a:t>
            </a:r>
            <a:r>
              <a:rPr lang="en-US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7" name="TextBox 270"/>
          <p:cNvSpPr txBox="1">
            <a:spLocks noChangeArrowheads="1"/>
          </p:cNvSpPr>
          <p:nvPr/>
        </p:nvSpPr>
        <p:spPr bwMode="auto">
          <a:xfrm>
            <a:off x="5005509" y="4948512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1,33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8,92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3,00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8,51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26625" y="5650752"/>
            <a:ext cx="5778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2,38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1,14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8,28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2,0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r>
              <a:rPr lang="en-US" sz="6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15,61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4,95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6,97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53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0" name="TextBox 273"/>
          <p:cNvSpPr txBox="1">
            <a:spLocks noChangeArrowheads="1"/>
          </p:cNvSpPr>
          <p:nvPr/>
        </p:nvSpPr>
        <p:spPr bwMode="auto">
          <a:xfrm>
            <a:off x="4002621" y="4681328"/>
            <a:ext cx="6477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88,19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43,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11,96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17,91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8,53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1" name="TextBox 183"/>
          <p:cNvSpPr txBox="1">
            <a:spLocks noChangeArrowheads="1"/>
          </p:cNvSpPr>
          <p:nvPr/>
        </p:nvSpPr>
        <p:spPr bwMode="auto">
          <a:xfrm>
            <a:off x="4254500" y="1284288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8,74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6,77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2" name="TextBox 184"/>
          <p:cNvSpPr txBox="1">
            <a:spLocks noChangeArrowheads="1"/>
          </p:cNvSpPr>
          <p:nvPr/>
        </p:nvSpPr>
        <p:spPr bwMode="auto">
          <a:xfrm>
            <a:off x="4783138" y="1124744"/>
            <a:ext cx="649287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6,14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5,01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0,44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3" name="TextBox 185"/>
          <p:cNvSpPr txBox="1">
            <a:spLocks noChangeArrowheads="1"/>
          </p:cNvSpPr>
          <p:nvPr/>
        </p:nvSpPr>
        <p:spPr bwMode="auto">
          <a:xfrm>
            <a:off x="3700524" y="831874"/>
            <a:ext cx="576262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A40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</p:txBody>
      </p:sp>
      <p:sp>
        <p:nvSpPr>
          <p:cNvPr id="6234" name="TextBox 145"/>
          <p:cNvSpPr txBox="1">
            <a:spLocks noChangeArrowheads="1"/>
          </p:cNvSpPr>
          <p:nvPr/>
        </p:nvSpPr>
        <p:spPr bwMode="auto">
          <a:xfrm>
            <a:off x="3536978" y="2288515"/>
            <a:ext cx="399894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8,77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6,47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2,73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5" name="TextBox 149"/>
          <p:cNvSpPr txBox="1">
            <a:spLocks noChangeArrowheads="1"/>
          </p:cNvSpPr>
          <p:nvPr/>
        </p:nvSpPr>
        <p:spPr bwMode="auto">
          <a:xfrm>
            <a:off x="3905384" y="255382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6" name="TextBox 151"/>
          <p:cNvSpPr txBox="1">
            <a:spLocks noChangeArrowheads="1"/>
          </p:cNvSpPr>
          <p:nvPr/>
        </p:nvSpPr>
        <p:spPr bwMode="auto">
          <a:xfrm>
            <a:off x="3660967" y="1929097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668838" y="2717800"/>
            <a:ext cx="576262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6,98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4,06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2,62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0,30</a:t>
            </a:r>
          </a:p>
        </p:txBody>
      </p:sp>
      <p:sp>
        <p:nvSpPr>
          <p:cNvPr id="6238" name="TextBox 166"/>
          <p:cNvSpPr txBox="1">
            <a:spLocks noChangeArrowheads="1"/>
          </p:cNvSpPr>
          <p:nvPr/>
        </p:nvSpPr>
        <p:spPr bwMode="auto">
          <a:xfrm>
            <a:off x="5402529" y="1272354"/>
            <a:ext cx="503237" cy="534368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7,40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6,40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9,19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1,10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0,07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9" name="TextBox 192"/>
          <p:cNvSpPr txBox="1">
            <a:spLocks noChangeArrowheads="1"/>
          </p:cNvSpPr>
          <p:nvPr/>
        </p:nvSpPr>
        <p:spPr bwMode="auto">
          <a:xfrm>
            <a:off x="5360634" y="3822423"/>
            <a:ext cx="4984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29,96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24,37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2,24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8172400" y="836712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6876257" y="5297979"/>
            <a:ext cx="207595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139393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4320" y="6017593"/>
            <a:ext cx="74125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тыс. тонн</a:t>
            </a:r>
          </a:p>
        </p:txBody>
      </p:sp>
      <p:graphicFrame>
        <p:nvGraphicFramePr>
          <p:cNvPr id="9" name="Диаграмма 8"/>
          <p:cNvGraphicFramePr/>
          <p:nvPr>
            <p:extLst>
              <p:ext uri="{D42A27DB-BD31-4B8C-83A1-F6EECF244321}">
                <p14:modId xmlns:p14="http://schemas.microsoft.com/office/powerpoint/2010/main" val="1529517775"/>
              </p:ext>
            </p:extLst>
          </p:nvPr>
        </p:nvGraphicFramePr>
        <p:xfrm>
          <a:off x="89390" y="3731880"/>
          <a:ext cx="5490349" cy="25011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7385633" y="1718464"/>
            <a:ext cx="1656184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defRPr/>
            </a:pPr>
            <a:r>
              <a:rPr lang="ru-RU" sz="9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Валовой сбор зерна  всего, тыс. тонн,  в </a:t>
            </a:r>
            <a:r>
              <a:rPr lang="ru-RU" sz="9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9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.: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9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Пшеница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9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Ячмень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9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Овес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9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Гречиха</a:t>
            </a:r>
          </a:p>
        </p:txBody>
      </p:sp>
      <p:graphicFrame>
        <p:nvGraphicFramePr>
          <p:cNvPr id="10" name="Диаграмма 9"/>
          <p:cNvGraphicFramePr/>
          <p:nvPr>
            <p:extLst>
              <p:ext uri="{D42A27DB-BD31-4B8C-83A1-F6EECF244321}">
                <p14:modId xmlns:p14="http://schemas.microsoft.com/office/powerpoint/2010/main" val="1687549646"/>
              </p:ext>
            </p:extLst>
          </p:nvPr>
        </p:nvGraphicFramePr>
        <p:xfrm>
          <a:off x="6865144" y="2853706"/>
          <a:ext cx="2284463" cy="23310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22799363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Группа 102"/>
          <p:cNvGrpSpPr/>
          <p:nvPr/>
        </p:nvGrpSpPr>
        <p:grpSpPr>
          <a:xfrm>
            <a:off x="2607673" y="616550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4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7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8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8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614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8835543A-9BF1-4711-B9AD-484927AEE201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7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624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150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6151" name="TextBox 106"/>
          <p:cNvSpPr txBox="1">
            <a:spLocks noChangeArrowheads="1"/>
          </p:cNvSpPr>
          <p:nvPr/>
        </p:nvSpPr>
        <p:spPr bwMode="auto">
          <a:xfrm>
            <a:off x="4657725" y="556577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6152" name="TextBox 107"/>
          <p:cNvSpPr txBox="1">
            <a:spLocks noChangeArrowheads="1"/>
          </p:cNvSpPr>
          <p:nvPr/>
        </p:nvSpPr>
        <p:spPr bwMode="auto">
          <a:xfrm>
            <a:off x="4931239" y="489127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3" name="TextBox 108"/>
          <p:cNvSpPr txBox="1">
            <a:spLocks noChangeArrowheads="1"/>
          </p:cNvSpPr>
          <p:nvPr/>
        </p:nvSpPr>
        <p:spPr bwMode="auto">
          <a:xfrm>
            <a:off x="3908203" y="4568125"/>
            <a:ext cx="5540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6154" name="TextBox 109"/>
          <p:cNvSpPr txBox="1">
            <a:spLocks noChangeArrowheads="1"/>
          </p:cNvSpPr>
          <p:nvPr/>
        </p:nvSpPr>
        <p:spPr bwMode="auto">
          <a:xfrm>
            <a:off x="5648158" y="4282815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5" name="TextBox 110"/>
          <p:cNvSpPr txBox="1">
            <a:spLocks noChangeArrowheads="1"/>
          </p:cNvSpPr>
          <p:nvPr/>
        </p:nvSpPr>
        <p:spPr bwMode="auto">
          <a:xfrm>
            <a:off x="3774937" y="3996957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6156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6157" name="TextBox 112"/>
          <p:cNvSpPr txBox="1">
            <a:spLocks noChangeArrowheads="1"/>
          </p:cNvSpPr>
          <p:nvPr/>
        </p:nvSpPr>
        <p:spPr bwMode="auto">
          <a:xfrm rot="10800000" flipV="1">
            <a:off x="5255807" y="3611800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6158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6159" name="TextBox 114"/>
          <p:cNvSpPr txBox="1">
            <a:spLocks noChangeArrowheads="1"/>
          </p:cNvSpPr>
          <p:nvPr/>
        </p:nvSpPr>
        <p:spPr bwMode="auto">
          <a:xfrm>
            <a:off x="5724128" y="3411488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6160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6161" name="TextBox 116"/>
          <p:cNvSpPr txBox="1">
            <a:spLocks noChangeArrowheads="1"/>
          </p:cNvSpPr>
          <p:nvPr/>
        </p:nvSpPr>
        <p:spPr bwMode="auto">
          <a:xfrm>
            <a:off x="3720830" y="3540173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6162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6163" name="TextBox 118"/>
          <p:cNvSpPr txBox="1">
            <a:spLocks noChangeArrowheads="1"/>
          </p:cNvSpPr>
          <p:nvPr/>
        </p:nvSpPr>
        <p:spPr bwMode="auto">
          <a:xfrm>
            <a:off x="3309953" y="3172667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4" name="TextBox 119"/>
          <p:cNvSpPr txBox="1">
            <a:spLocks noChangeArrowheads="1"/>
          </p:cNvSpPr>
          <p:nvPr/>
        </p:nvSpPr>
        <p:spPr bwMode="auto">
          <a:xfrm>
            <a:off x="2980127" y="2943491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5" name="TextBox 120"/>
          <p:cNvSpPr txBox="1">
            <a:spLocks noChangeArrowheads="1"/>
          </p:cNvSpPr>
          <p:nvPr/>
        </p:nvSpPr>
        <p:spPr bwMode="auto">
          <a:xfrm>
            <a:off x="3384629" y="2730959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6166" name="TextBox 121"/>
          <p:cNvSpPr txBox="1">
            <a:spLocks noChangeArrowheads="1"/>
          </p:cNvSpPr>
          <p:nvPr/>
        </p:nvSpPr>
        <p:spPr bwMode="auto">
          <a:xfrm>
            <a:off x="3571753" y="2352383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6167" name="TextBox 122"/>
          <p:cNvSpPr txBox="1">
            <a:spLocks noChangeArrowheads="1"/>
          </p:cNvSpPr>
          <p:nvPr/>
        </p:nvSpPr>
        <p:spPr bwMode="auto">
          <a:xfrm>
            <a:off x="3031340" y="236135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8" name="TextBox 123"/>
          <p:cNvSpPr txBox="1">
            <a:spLocks noChangeArrowheads="1"/>
          </p:cNvSpPr>
          <p:nvPr/>
        </p:nvSpPr>
        <p:spPr bwMode="auto">
          <a:xfrm>
            <a:off x="3930994" y="2573428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9" name="TextBox 124"/>
          <p:cNvSpPr txBox="1">
            <a:spLocks noChangeArrowheads="1"/>
          </p:cNvSpPr>
          <p:nvPr/>
        </p:nvSpPr>
        <p:spPr bwMode="auto">
          <a:xfrm>
            <a:off x="4308328" y="2377233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6170" name="TextBox 125"/>
          <p:cNvSpPr txBox="1">
            <a:spLocks noChangeArrowheads="1"/>
          </p:cNvSpPr>
          <p:nvPr/>
        </p:nvSpPr>
        <p:spPr bwMode="auto">
          <a:xfrm>
            <a:off x="5162550" y="2095609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6171" name="TextBox 126"/>
          <p:cNvSpPr txBox="1">
            <a:spLocks noChangeArrowheads="1"/>
          </p:cNvSpPr>
          <p:nvPr/>
        </p:nvSpPr>
        <p:spPr bwMode="auto">
          <a:xfrm>
            <a:off x="4641850" y="285274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6172" name="TextBox 127"/>
          <p:cNvSpPr txBox="1">
            <a:spLocks noChangeArrowheads="1"/>
          </p:cNvSpPr>
          <p:nvPr/>
        </p:nvSpPr>
        <p:spPr bwMode="auto">
          <a:xfrm>
            <a:off x="5295733" y="2691702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73" name="TextBox 128"/>
          <p:cNvSpPr txBox="1">
            <a:spLocks noChangeArrowheads="1"/>
          </p:cNvSpPr>
          <p:nvPr/>
        </p:nvSpPr>
        <p:spPr bwMode="auto">
          <a:xfrm>
            <a:off x="5508625" y="24209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6174" name="TextBox 129"/>
          <p:cNvSpPr txBox="1">
            <a:spLocks noChangeArrowheads="1"/>
          </p:cNvSpPr>
          <p:nvPr/>
        </p:nvSpPr>
        <p:spPr bwMode="auto">
          <a:xfrm>
            <a:off x="5894388" y="223837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6175" name="TextBox 130"/>
          <p:cNvSpPr txBox="1">
            <a:spLocks noChangeArrowheads="1"/>
          </p:cNvSpPr>
          <p:nvPr/>
        </p:nvSpPr>
        <p:spPr bwMode="auto">
          <a:xfrm>
            <a:off x="6245852" y="2347792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6176" name="TextBox 131"/>
          <p:cNvSpPr txBox="1">
            <a:spLocks noChangeArrowheads="1"/>
          </p:cNvSpPr>
          <p:nvPr/>
        </p:nvSpPr>
        <p:spPr bwMode="auto">
          <a:xfrm>
            <a:off x="6588125" y="227647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6177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6178" name="TextBox 133"/>
          <p:cNvSpPr txBox="1">
            <a:spLocks noChangeArrowheads="1"/>
          </p:cNvSpPr>
          <p:nvPr/>
        </p:nvSpPr>
        <p:spPr bwMode="auto">
          <a:xfrm>
            <a:off x="5691911" y="1871047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6179" name="TextBox 134"/>
          <p:cNvSpPr txBox="1">
            <a:spLocks noChangeArrowheads="1"/>
          </p:cNvSpPr>
          <p:nvPr/>
        </p:nvSpPr>
        <p:spPr bwMode="auto">
          <a:xfrm>
            <a:off x="5575842" y="1276937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6180" name="TextBox 135"/>
          <p:cNvSpPr txBox="1">
            <a:spLocks noChangeArrowheads="1"/>
          </p:cNvSpPr>
          <p:nvPr/>
        </p:nvSpPr>
        <p:spPr bwMode="auto">
          <a:xfrm>
            <a:off x="4553248" y="1728299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1" name="TextBox 136"/>
          <p:cNvSpPr txBox="1">
            <a:spLocks noChangeArrowheads="1"/>
          </p:cNvSpPr>
          <p:nvPr/>
        </p:nvSpPr>
        <p:spPr bwMode="auto">
          <a:xfrm>
            <a:off x="3665455" y="2052059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2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3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4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5" name="TextBox 140"/>
          <p:cNvSpPr txBox="1">
            <a:spLocks noChangeArrowheads="1"/>
          </p:cNvSpPr>
          <p:nvPr/>
        </p:nvSpPr>
        <p:spPr bwMode="auto">
          <a:xfrm>
            <a:off x="4932412" y="1299559"/>
            <a:ext cx="647700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1,14</a:t>
            </a:r>
          </a:p>
        </p:txBody>
      </p:sp>
      <p:sp>
        <p:nvSpPr>
          <p:cNvPr id="6186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6187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6188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618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2" name="TextBox 3"/>
          <p:cNvSpPr txBox="1">
            <a:spLocks noChangeArrowheads="1"/>
          </p:cNvSpPr>
          <p:nvPr/>
        </p:nvSpPr>
        <p:spPr bwMode="auto">
          <a:xfrm>
            <a:off x="5322207" y="2798929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1,09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13,47</a:t>
            </a: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508625" y="2514600"/>
            <a:ext cx="528638" cy="257369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7,03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24,51</a:t>
            </a:r>
          </a:p>
        </p:txBody>
      </p:sp>
      <p:sp>
        <p:nvSpPr>
          <p:cNvPr id="6194" name="TextBox 146"/>
          <p:cNvSpPr txBox="1">
            <a:spLocks noChangeArrowheads="1"/>
          </p:cNvSpPr>
          <p:nvPr/>
        </p:nvSpPr>
        <p:spPr bwMode="auto">
          <a:xfrm>
            <a:off x="5775325" y="2319338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5,10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6,46</a:t>
            </a:r>
          </a:p>
        </p:txBody>
      </p:sp>
      <p:sp>
        <p:nvSpPr>
          <p:cNvPr id="6195" name="TextBox 147"/>
          <p:cNvSpPr txBox="1">
            <a:spLocks noChangeArrowheads="1"/>
          </p:cNvSpPr>
          <p:nvPr/>
        </p:nvSpPr>
        <p:spPr bwMode="auto">
          <a:xfrm>
            <a:off x="6231564" y="2452622"/>
            <a:ext cx="4746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1,05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5,01</a:t>
            </a:r>
          </a:p>
        </p:txBody>
      </p:sp>
      <p:sp>
        <p:nvSpPr>
          <p:cNvPr id="6196" name="TextBox 148"/>
          <p:cNvSpPr txBox="1">
            <a:spLocks noChangeArrowheads="1"/>
          </p:cNvSpPr>
          <p:nvPr/>
        </p:nvSpPr>
        <p:spPr bwMode="auto">
          <a:xfrm>
            <a:off x="6588125" y="2359025"/>
            <a:ext cx="4826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0,20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4,00</a:t>
            </a:r>
          </a:p>
        </p:txBody>
      </p:sp>
      <p:sp>
        <p:nvSpPr>
          <p:cNvPr id="6197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1,19</a:t>
            </a:r>
          </a:p>
        </p:txBody>
      </p:sp>
      <p:sp>
        <p:nvSpPr>
          <p:cNvPr id="6198" name="TextBox 152"/>
          <p:cNvSpPr txBox="1">
            <a:spLocks noChangeArrowheads="1"/>
          </p:cNvSpPr>
          <p:nvPr/>
        </p:nvSpPr>
        <p:spPr bwMode="auto">
          <a:xfrm>
            <a:off x="5071017" y="2180744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0,65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18,82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02</a:t>
            </a: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05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6206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6207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6208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6212" name="TextBox 167"/>
          <p:cNvSpPr txBox="1">
            <a:spLocks noChangeArrowheads="1"/>
          </p:cNvSpPr>
          <p:nvPr/>
        </p:nvSpPr>
        <p:spPr bwMode="auto">
          <a:xfrm>
            <a:off x="2925762" y="244744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6,03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18,21</a:t>
            </a:r>
          </a:p>
        </p:txBody>
      </p:sp>
      <p:sp>
        <p:nvSpPr>
          <p:cNvPr id="6213" name="TextBox 168"/>
          <p:cNvSpPr txBox="1">
            <a:spLocks noChangeArrowheads="1"/>
          </p:cNvSpPr>
          <p:nvPr/>
        </p:nvSpPr>
        <p:spPr bwMode="auto">
          <a:xfrm>
            <a:off x="3390900" y="2808845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14,29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2,27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4" name="TextBox 169"/>
          <p:cNvSpPr txBox="1">
            <a:spLocks noChangeArrowheads="1"/>
          </p:cNvSpPr>
          <p:nvPr/>
        </p:nvSpPr>
        <p:spPr bwMode="auto">
          <a:xfrm>
            <a:off x="2770614" y="3056655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1,70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59,61</a:t>
            </a:r>
          </a:p>
        </p:txBody>
      </p:sp>
      <p:sp>
        <p:nvSpPr>
          <p:cNvPr id="6215" name="TextBox 170"/>
          <p:cNvSpPr txBox="1">
            <a:spLocks noChangeArrowheads="1"/>
          </p:cNvSpPr>
          <p:nvPr/>
        </p:nvSpPr>
        <p:spPr bwMode="auto">
          <a:xfrm>
            <a:off x="3189303" y="3244586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4,51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54,32</a:t>
            </a:r>
          </a:p>
        </p:txBody>
      </p:sp>
      <p:sp>
        <p:nvSpPr>
          <p:cNvPr id="6216" name="TextBox 171"/>
          <p:cNvSpPr txBox="1">
            <a:spLocks noChangeArrowheads="1"/>
          </p:cNvSpPr>
          <p:nvPr/>
        </p:nvSpPr>
        <p:spPr bwMode="auto">
          <a:xfrm>
            <a:off x="3709988" y="3594288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1,75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20,32</a:t>
            </a:r>
          </a:p>
        </p:txBody>
      </p:sp>
      <p:sp>
        <p:nvSpPr>
          <p:cNvPr id="6217" name="TextBox 172"/>
          <p:cNvSpPr txBox="1">
            <a:spLocks noChangeArrowheads="1"/>
          </p:cNvSpPr>
          <p:nvPr/>
        </p:nvSpPr>
        <p:spPr bwMode="auto">
          <a:xfrm>
            <a:off x="4596648" y="1839097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7,91</a:t>
            </a:r>
          </a:p>
        </p:txBody>
      </p:sp>
      <p:sp>
        <p:nvSpPr>
          <p:cNvPr id="6218" name="TextBox 174"/>
          <p:cNvSpPr txBox="1">
            <a:spLocks noChangeArrowheads="1"/>
          </p:cNvSpPr>
          <p:nvPr/>
        </p:nvSpPr>
        <p:spPr bwMode="auto">
          <a:xfrm>
            <a:off x="6343364" y="1726710"/>
            <a:ext cx="5921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5,28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7,35</a:t>
            </a:r>
          </a:p>
        </p:txBody>
      </p:sp>
      <p:sp>
        <p:nvSpPr>
          <p:cNvPr id="6219" name="TextBox 175"/>
          <p:cNvSpPr txBox="1">
            <a:spLocks noChangeArrowheads="1"/>
          </p:cNvSpPr>
          <p:nvPr/>
        </p:nvSpPr>
        <p:spPr bwMode="auto">
          <a:xfrm>
            <a:off x="5664618" y="1966138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6,32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11,47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440655" y="2459143"/>
            <a:ext cx="574675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2,18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4,61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2</a:t>
            </a:r>
          </a:p>
        </p:txBody>
      </p:sp>
      <p:sp>
        <p:nvSpPr>
          <p:cNvPr id="6221" name="TextBox 177"/>
          <p:cNvSpPr txBox="1">
            <a:spLocks noChangeArrowheads="1"/>
          </p:cNvSpPr>
          <p:nvPr/>
        </p:nvSpPr>
        <p:spPr bwMode="auto">
          <a:xfrm>
            <a:off x="4100602" y="3197511"/>
            <a:ext cx="7921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1,42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36,31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101002" y="3270332"/>
            <a:ext cx="5905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0,30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22,45</a:t>
            </a:r>
          </a:p>
        </p:txBody>
      </p:sp>
      <p:sp>
        <p:nvSpPr>
          <p:cNvPr id="6224" name="TextBox 180"/>
          <p:cNvSpPr txBox="1">
            <a:spLocks noChangeArrowheads="1"/>
          </p:cNvSpPr>
          <p:nvPr/>
        </p:nvSpPr>
        <p:spPr bwMode="auto">
          <a:xfrm>
            <a:off x="3930681" y="4079875"/>
            <a:ext cx="6223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2,31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15,63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0,29</a:t>
            </a:r>
          </a:p>
        </p:txBody>
      </p:sp>
      <p:sp>
        <p:nvSpPr>
          <p:cNvPr id="6226" name="TextBox 269"/>
          <p:cNvSpPr txBox="1">
            <a:spLocks noChangeArrowheads="1"/>
          </p:cNvSpPr>
          <p:nvPr/>
        </p:nvSpPr>
        <p:spPr bwMode="auto">
          <a:xfrm>
            <a:off x="5537136" y="4345097"/>
            <a:ext cx="64928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2,59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11,66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03</a:t>
            </a:r>
          </a:p>
          <a:p>
            <a:pPr algn="ctr">
              <a:defRPr/>
            </a:pP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683250"/>
            <a:ext cx="5778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0,09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0,32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0,49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6,49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0" name="TextBox 273"/>
          <p:cNvSpPr txBox="1">
            <a:spLocks noChangeArrowheads="1"/>
          </p:cNvSpPr>
          <p:nvPr/>
        </p:nvSpPr>
        <p:spPr bwMode="auto">
          <a:xfrm>
            <a:off x="4051794" y="4634314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2,09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17,43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0,0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8</a:t>
            </a:r>
          </a:p>
          <a:p>
            <a:pPr algn="ctr"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3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4" name="TextBox 145"/>
          <p:cNvSpPr txBox="1">
            <a:spLocks noChangeArrowheads="1"/>
          </p:cNvSpPr>
          <p:nvPr/>
        </p:nvSpPr>
        <p:spPr bwMode="auto">
          <a:xfrm>
            <a:off x="3624355" y="2425700"/>
            <a:ext cx="399894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1,94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2,81</a:t>
            </a:r>
          </a:p>
        </p:txBody>
      </p:sp>
      <p:sp>
        <p:nvSpPr>
          <p:cNvPr id="6235" name="TextBox 149"/>
          <p:cNvSpPr txBox="1">
            <a:spLocks noChangeArrowheads="1"/>
          </p:cNvSpPr>
          <p:nvPr/>
        </p:nvSpPr>
        <p:spPr bwMode="auto">
          <a:xfrm>
            <a:off x="3884202" y="265717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0,24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1,09</a:t>
            </a:r>
          </a:p>
        </p:txBody>
      </p:sp>
      <p:sp>
        <p:nvSpPr>
          <p:cNvPr id="6238" name="TextBox 166"/>
          <p:cNvSpPr txBox="1">
            <a:spLocks noChangeArrowheads="1"/>
          </p:cNvSpPr>
          <p:nvPr/>
        </p:nvSpPr>
        <p:spPr bwMode="auto">
          <a:xfrm>
            <a:off x="5511491" y="1389747"/>
            <a:ext cx="50323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0,65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1,48</a:t>
            </a:r>
          </a:p>
        </p:txBody>
      </p:sp>
      <p:sp>
        <p:nvSpPr>
          <p:cNvPr id="6239" name="TextBox 192"/>
          <p:cNvSpPr txBox="1">
            <a:spLocks noChangeArrowheads="1"/>
          </p:cNvSpPr>
          <p:nvPr/>
        </p:nvSpPr>
        <p:spPr bwMode="auto">
          <a:xfrm>
            <a:off x="5330419" y="3711411"/>
            <a:ext cx="4984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3,18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093591" y="5072574"/>
            <a:ext cx="207595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139393" y="62679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054867" y="5013272"/>
            <a:ext cx="376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4,09</a:t>
            </a:r>
            <a:endParaRPr lang="en-US" sz="600" b="1" dirty="0">
              <a:solidFill>
                <a:srgbClr val="00B05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0,66</a:t>
            </a:r>
          </a:p>
          <a:p>
            <a:endParaRPr lang="ru-RU" sz="600" b="1" dirty="0">
              <a:solidFill>
                <a:srgbClr val="1E497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543213" y="3992208"/>
            <a:ext cx="3577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99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0,02</a:t>
            </a:r>
          </a:p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12,44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801149" y="3495967"/>
            <a:ext cx="38029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12,67</a:t>
            </a:r>
          </a:p>
        </p:txBody>
      </p:sp>
      <p:sp>
        <p:nvSpPr>
          <p:cNvPr id="192" name="TextBox 150"/>
          <p:cNvSpPr txBox="1">
            <a:spLocks noChangeArrowheads="1"/>
          </p:cNvSpPr>
          <p:nvPr/>
        </p:nvSpPr>
        <p:spPr bwMode="auto">
          <a:xfrm>
            <a:off x="4681890" y="2960161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1,23</a:t>
            </a:r>
          </a:p>
        </p:txBody>
      </p:sp>
      <p:sp>
        <p:nvSpPr>
          <p:cNvPr id="193" name="TextBox 168"/>
          <p:cNvSpPr txBox="1">
            <a:spLocks noChangeArrowheads="1"/>
          </p:cNvSpPr>
          <p:nvPr/>
        </p:nvSpPr>
        <p:spPr bwMode="auto">
          <a:xfrm>
            <a:off x="2873834" y="1880134"/>
            <a:ext cx="5746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0,58</a:t>
            </a:r>
          </a:p>
        </p:txBody>
      </p:sp>
      <p:graphicFrame>
        <p:nvGraphicFramePr>
          <p:cNvPr id="139" name="Диаграмма 138"/>
          <p:cNvGraphicFramePr/>
          <p:nvPr>
            <p:extLst>
              <p:ext uri="{D42A27DB-BD31-4B8C-83A1-F6EECF244321}">
                <p14:modId xmlns:p14="http://schemas.microsoft.com/office/powerpoint/2010/main" val="316433796"/>
              </p:ext>
            </p:extLst>
          </p:nvPr>
        </p:nvGraphicFramePr>
        <p:xfrm>
          <a:off x="58132" y="1808799"/>
          <a:ext cx="2667257" cy="12600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40" name="TextBox 139"/>
          <p:cNvSpPr txBox="1"/>
          <p:nvPr/>
        </p:nvSpPr>
        <p:spPr>
          <a:xfrm>
            <a:off x="96251" y="822456"/>
            <a:ext cx="2879332" cy="102123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Валовое производство зернобобовых и масличных культур</a:t>
            </a:r>
            <a:endParaRPr lang="ru-RU" sz="11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2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7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по ведомственным данным и данным </a:t>
            </a:r>
            <a:r>
              <a:rPr lang="ru-RU" sz="700" i="1" dirty="0" err="1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7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endParaRPr lang="ru-RU" sz="1200" i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95" name="Диаграмма 194"/>
          <p:cNvGraphicFramePr/>
          <p:nvPr>
            <p:extLst>
              <p:ext uri="{D42A27DB-BD31-4B8C-83A1-F6EECF244321}">
                <p14:modId xmlns:p14="http://schemas.microsoft.com/office/powerpoint/2010/main" val="3413307659"/>
              </p:ext>
            </p:extLst>
          </p:nvPr>
        </p:nvGraphicFramePr>
        <p:xfrm>
          <a:off x="13994" y="3992208"/>
          <a:ext cx="2749514" cy="12644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196" name="Диаграмма 195"/>
          <p:cNvGraphicFramePr/>
          <p:nvPr>
            <p:extLst>
              <p:ext uri="{D42A27DB-BD31-4B8C-83A1-F6EECF244321}">
                <p14:modId xmlns:p14="http://schemas.microsoft.com/office/powerpoint/2010/main" val="784380769"/>
              </p:ext>
            </p:extLst>
          </p:nvPr>
        </p:nvGraphicFramePr>
        <p:xfrm>
          <a:off x="2219" y="5181285"/>
          <a:ext cx="2761289" cy="1174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197" name="Диаграмма 196"/>
          <p:cNvGraphicFramePr/>
          <p:nvPr>
            <p:extLst>
              <p:ext uri="{D42A27DB-BD31-4B8C-83A1-F6EECF244321}">
                <p14:modId xmlns:p14="http://schemas.microsoft.com/office/powerpoint/2010/main" val="3216084889"/>
              </p:ext>
            </p:extLst>
          </p:nvPr>
        </p:nvGraphicFramePr>
        <p:xfrm>
          <a:off x="96251" y="3000275"/>
          <a:ext cx="2675089" cy="10883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sp>
        <p:nvSpPr>
          <p:cNvPr id="7" name="Прямоугольник 6"/>
          <p:cNvSpPr/>
          <p:nvPr/>
        </p:nvSpPr>
        <p:spPr>
          <a:xfrm>
            <a:off x="7331746" y="1589797"/>
            <a:ext cx="1639864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tabLst>
                <a:tab pos="722313" algn="l"/>
              </a:tabLst>
              <a:defRPr/>
            </a:pPr>
            <a:r>
              <a:rPr lang="ru-RU" sz="105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Зернобобовые культуры: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Горох 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Масличные культуры: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Рапс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Соя</a:t>
            </a:r>
          </a:p>
        </p:txBody>
      </p:sp>
      <p:graphicFrame>
        <p:nvGraphicFramePr>
          <p:cNvPr id="194" name="Диаграмма 193"/>
          <p:cNvGraphicFramePr/>
          <p:nvPr>
            <p:extLst>
              <p:ext uri="{D42A27DB-BD31-4B8C-83A1-F6EECF244321}">
                <p14:modId xmlns:p14="http://schemas.microsoft.com/office/powerpoint/2010/main" val="3983362914"/>
              </p:ext>
            </p:extLst>
          </p:nvPr>
        </p:nvGraphicFramePr>
        <p:xfrm>
          <a:off x="6706227" y="2399734"/>
          <a:ext cx="2205038" cy="283223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</p:spTree>
    <p:extLst>
      <p:ext uri="{BB962C8B-B14F-4D97-AF65-F5344CB8AC3E}">
        <p14:creationId xmlns:p14="http://schemas.microsoft.com/office/powerpoint/2010/main" val="2591567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0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1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4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7170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26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173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7174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7175" name="TextBox 107"/>
          <p:cNvSpPr txBox="1">
            <a:spLocks noChangeArrowheads="1"/>
          </p:cNvSpPr>
          <p:nvPr/>
        </p:nvSpPr>
        <p:spPr bwMode="auto">
          <a:xfrm>
            <a:off x="4975225" y="4988737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6" name="TextBox 108"/>
          <p:cNvSpPr txBox="1">
            <a:spLocks noChangeArrowheads="1"/>
          </p:cNvSpPr>
          <p:nvPr/>
        </p:nvSpPr>
        <p:spPr bwMode="auto">
          <a:xfrm>
            <a:off x="4012025" y="4500290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7177" name="TextBox 109"/>
          <p:cNvSpPr txBox="1">
            <a:spLocks noChangeArrowheads="1"/>
          </p:cNvSpPr>
          <p:nvPr/>
        </p:nvSpPr>
        <p:spPr bwMode="auto">
          <a:xfrm>
            <a:off x="5664200" y="4406087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8" name="TextBox 110"/>
          <p:cNvSpPr txBox="1">
            <a:spLocks noChangeArrowheads="1"/>
          </p:cNvSpPr>
          <p:nvPr/>
        </p:nvSpPr>
        <p:spPr bwMode="auto">
          <a:xfrm>
            <a:off x="3705511" y="3951962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7179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7180" name="TextBox 112"/>
          <p:cNvSpPr txBox="1">
            <a:spLocks noChangeArrowheads="1"/>
          </p:cNvSpPr>
          <p:nvPr/>
        </p:nvSpPr>
        <p:spPr bwMode="auto">
          <a:xfrm rot="10800000" flipV="1">
            <a:off x="5276850" y="3756025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7181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7182" name="TextBox 114"/>
          <p:cNvSpPr txBox="1">
            <a:spLocks noChangeArrowheads="1"/>
          </p:cNvSpPr>
          <p:nvPr/>
        </p:nvSpPr>
        <p:spPr bwMode="auto">
          <a:xfrm>
            <a:off x="5716588" y="3429000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7183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7184" name="TextBox 116"/>
          <p:cNvSpPr txBox="1">
            <a:spLocks noChangeArrowheads="1"/>
          </p:cNvSpPr>
          <p:nvPr/>
        </p:nvSpPr>
        <p:spPr bwMode="auto">
          <a:xfrm>
            <a:off x="3739160" y="347284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7185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7186" name="TextBox 118"/>
          <p:cNvSpPr txBox="1">
            <a:spLocks noChangeArrowheads="1"/>
          </p:cNvSpPr>
          <p:nvPr/>
        </p:nvSpPr>
        <p:spPr bwMode="auto">
          <a:xfrm>
            <a:off x="3315350" y="3179762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87" name="TextBox 119"/>
          <p:cNvSpPr txBox="1">
            <a:spLocks noChangeArrowheads="1"/>
          </p:cNvSpPr>
          <p:nvPr/>
        </p:nvSpPr>
        <p:spPr bwMode="auto">
          <a:xfrm>
            <a:off x="2729353" y="2923316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7188" name="TextBox 120"/>
          <p:cNvSpPr txBox="1">
            <a:spLocks noChangeArrowheads="1"/>
          </p:cNvSpPr>
          <p:nvPr/>
        </p:nvSpPr>
        <p:spPr bwMode="auto">
          <a:xfrm>
            <a:off x="3282950" y="270192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7189" name="TextBox 121"/>
          <p:cNvSpPr txBox="1">
            <a:spLocks noChangeArrowheads="1"/>
          </p:cNvSpPr>
          <p:nvPr/>
        </p:nvSpPr>
        <p:spPr bwMode="auto">
          <a:xfrm>
            <a:off x="3534390" y="2386811"/>
            <a:ext cx="391463" cy="132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0" name="TextBox 122"/>
          <p:cNvSpPr txBox="1">
            <a:spLocks noChangeArrowheads="1"/>
          </p:cNvSpPr>
          <p:nvPr/>
        </p:nvSpPr>
        <p:spPr bwMode="auto">
          <a:xfrm>
            <a:off x="2941046" y="2322459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7191" name="TextBox 123"/>
          <p:cNvSpPr txBox="1">
            <a:spLocks noChangeArrowheads="1"/>
          </p:cNvSpPr>
          <p:nvPr/>
        </p:nvSpPr>
        <p:spPr bwMode="auto">
          <a:xfrm>
            <a:off x="3924300" y="23495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7192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7193" name="TextBox 125"/>
          <p:cNvSpPr txBox="1">
            <a:spLocks noChangeArrowheads="1"/>
          </p:cNvSpPr>
          <p:nvPr/>
        </p:nvSpPr>
        <p:spPr bwMode="auto">
          <a:xfrm>
            <a:off x="5108962" y="2008996"/>
            <a:ext cx="581373" cy="7750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27,0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25,9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29,5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</a:p>
          <a:p>
            <a:pPr algn="ctr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6,0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4" name="TextBox 126"/>
          <p:cNvSpPr txBox="1">
            <a:spLocks noChangeArrowheads="1"/>
          </p:cNvSpPr>
          <p:nvPr/>
        </p:nvSpPr>
        <p:spPr bwMode="auto">
          <a:xfrm>
            <a:off x="4716016" y="2708920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7195" name="TextBox 127"/>
          <p:cNvSpPr txBox="1">
            <a:spLocks noChangeArrowheads="1"/>
          </p:cNvSpPr>
          <p:nvPr/>
        </p:nvSpPr>
        <p:spPr bwMode="auto">
          <a:xfrm>
            <a:off x="5233519" y="2656722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6" name="TextBox 128"/>
          <p:cNvSpPr txBox="1">
            <a:spLocks noChangeArrowheads="1"/>
          </p:cNvSpPr>
          <p:nvPr/>
        </p:nvSpPr>
        <p:spPr bwMode="auto">
          <a:xfrm>
            <a:off x="5580112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7197" name="TextBox 129"/>
          <p:cNvSpPr txBox="1">
            <a:spLocks noChangeArrowheads="1"/>
          </p:cNvSpPr>
          <p:nvPr/>
        </p:nvSpPr>
        <p:spPr bwMode="auto">
          <a:xfrm>
            <a:off x="5770378" y="2266014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8" name="TextBox 130"/>
          <p:cNvSpPr txBox="1">
            <a:spLocks noChangeArrowheads="1"/>
          </p:cNvSpPr>
          <p:nvPr/>
        </p:nvSpPr>
        <p:spPr bwMode="auto">
          <a:xfrm>
            <a:off x="6210709" y="248040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7199" name="TextBox 131"/>
          <p:cNvSpPr txBox="1">
            <a:spLocks noChangeArrowheads="1"/>
          </p:cNvSpPr>
          <p:nvPr/>
        </p:nvSpPr>
        <p:spPr bwMode="auto">
          <a:xfrm>
            <a:off x="6661237" y="2255564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0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7201" name="TextBox 133"/>
          <p:cNvSpPr txBox="1">
            <a:spLocks noChangeArrowheads="1"/>
          </p:cNvSpPr>
          <p:nvPr/>
        </p:nvSpPr>
        <p:spPr bwMode="auto">
          <a:xfrm>
            <a:off x="5859109" y="1777525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7202" name="TextBox 134"/>
          <p:cNvSpPr txBox="1">
            <a:spLocks noChangeArrowheads="1"/>
          </p:cNvSpPr>
          <p:nvPr/>
        </p:nvSpPr>
        <p:spPr bwMode="auto">
          <a:xfrm>
            <a:off x="5530850" y="13414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7203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7204" name="TextBox 136"/>
          <p:cNvSpPr txBox="1">
            <a:spLocks noChangeArrowheads="1"/>
          </p:cNvSpPr>
          <p:nvPr/>
        </p:nvSpPr>
        <p:spPr bwMode="auto">
          <a:xfrm>
            <a:off x="3641263" y="1930159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5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7206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7207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7208" name="TextBox 140"/>
          <p:cNvSpPr txBox="1">
            <a:spLocks noChangeArrowheads="1"/>
          </p:cNvSpPr>
          <p:nvPr/>
        </p:nvSpPr>
        <p:spPr bwMode="auto">
          <a:xfrm>
            <a:off x="4856163" y="11287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7209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7210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7211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7212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89768" y="664396"/>
            <a:ext cx="2446809" cy="112895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Урожайность зерновых  культур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b="1" i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15" name="TextBox 3"/>
          <p:cNvSpPr txBox="1">
            <a:spLocks noChangeArrowheads="1"/>
          </p:cNvSpPr>
          <p:nvPr/>
        </p:nvSpPr>
        <p:spPr bwMode="auto">
          <a:xfrm>
            <a:off x="5259370" y="2725468"/>
            <a:ext cx="48895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25,4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36,3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29,5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5608638" y="2674007"/>
            <a:ext cx="527050" cy="442035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28,5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27,4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34,4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27,5</a:t>
            </a:r>
          </a:p>
        </p:txBody>
      </p:sp>
      <p:sp>
        <p:nvSpPr>
          <p:cNvPr id="7217" name="TextBox 146"/>
          <p:cNvSpPr txBox="1">
            <a:spLocks noChangeArrowheads="1"/>
          </p:cNvSpPr>
          <p:nvPr/>
        </p:nvSpPr>
        <p:spPr bwMode="auto">
          <a:xfrm>
            <a:off x="5852976" y="2343275"/>
            <a:ext cx="5969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21,5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21,9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21,0</a:t>
            </a:r>
          </a:p>
        </p:txBody>
      </p:sp>
      <p:sp>
        <p:nvSpPr>
          <p:cNvPr id="7218" name="TextBox 147"/>
          <p:cNvSpPr txBox="1">
            <a:spLocks noChangeArrowheads="1"/>
          </p:cNvSpPr>
          <p:nvPr/>
        </p:nvSpPr>
        <p:spPr bwMode="auto">
          <a:xfrm>
            <a:off x="6241505" y="2590500"/>
            <a:ext cx="474662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21,8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21,2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26,4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18,9</a:t>
            </a:r>
          </a:p>
          <a:p>
            <a:pPr algn="ctr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</p:txBody>
      </p:sp>
      <p:sp>
        <p:nvSpPr>
          <p:cNvPr id="7219" name="TextBox 148"/>
          <p:cNvSpPr txBox="1">
            <a:spLocks noChangeArrowheads="1"/>
          </p:cNvSpPr>
          <p:nvPr/>
        </p:nvSpPr>
        <p:spPr bwMode="auto">
          <a:xfrm>
            <a:off x="6546371" y="2333723"/>
            <a:ext cx="4826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26,1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33,7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21,9</a:t>
            </a:r>
          </a:p>
        </p:txBody>
      </p:sp>
      <p:sp>
        <p:nvSpPr>
          <p:cNvPr id="7220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21,6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20,2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26,9</a:t>
            </a:r>
          </a:p>
        </p:txBody>
      </p:sp>
      <p:sp>
        <p:nvSpPr>
          <p:cNvPr id="7221" name="TextBox 152"/>
          <p:cNvSpPr txBox="1">
            <a:spLocks noChangeArrowheads="1"/>
          </p:cNvSpPr>
          <p:nvPr/>
        </p:nvSpPr>
        <p:spPr bwMode="auto">
          <a:xfrm>
            <a:off x="5668694" y="1833592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6,4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08822" y="2679046"/>
            <a:ext cx="2345283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  <a:defRPr/>
            </a:pP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Справочно: Красноярский край </a:t>
            </a:r>
            <a:br>
              <a:rPr lang="ru-RU" sz="900" i="1" dirty="0">
                <a:latin typeface="Times New Roman" pitchFamily="18" charset="0"/>
                <a:cs typeface="Times New Roman" pitchFamily="18" charset="0"/>
              </a:rPr>
            </a:b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по урожайности зерновых и зернобобовых культур в 202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 году занимает 1 место среди субъектов СФО и 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33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 место </a:t>
            </a:r>
            <a:br>
              <a:rPr lang="ru-RU" sz="900" i="1" dirty="0">
                <a:latin typeface="Times New Roman" pitchFamily="18" charset="0"/>
                <a:cs typeface="Times New Roman" pitchFamily="18" charset="0"/>
              </a:rPr>
            </a:b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по России.</a:t>
            </a:r>
            <a:endParaRPr lang="ru-RU" sz="900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8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7229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7230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7231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7234" name="TextBox 164"/>
          <p:cNvSpPr txBox="1">
            <a:spLocks noChangeArrowheads="1"/>
          </p:cNvSpPr>
          <p:nvPr/>
        </p:nvSpPr>
        <p:spPr bwMode="auto">
          <a:xfrm>
            <a:off x="2816225" y="1744663"/>
            <a:ext cx="5762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7,1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5" name="TextBox 167"/>
          <p:cNvSpPr txBox="1">
            <a:spLocks noChangeArrowheads="1"/>
          </p:cNvSpPr>
          <p:nvPr/>
        </p:nvSpPr>
        <p:spPr bwMode="auto">
          <a:xfrm>
            <a:off x="2891694" y="2404149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4,0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,2</a:t>
            </a:r>
          </a:p>
        </p:txBody>
      </p:sp>
      <p:sp>
        <p:nvSpPr>
          <p:cNvPr id="7236" name="TextBox 168"/>
          <p:cNvSpPr txBox="1">
            <a:spLocks noChangeArrowheads="1"/>
          </p:cNvSpPr>
          <p:nvPr/>
        </p:nvSpPr>
        <p:spPr bwMode="auto">
          <a:xfrm>
            <a:off x="3256743" y="2750142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2,9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45,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37,4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52,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7" name="TextBox 169"/>
          <p:cNvSpPr txBox="1">
            <a:spLocks noChangeArrowheads="1"/>
          </p:cNvSpPr>
          <p:nvPr/>
        </p:nvSpPr>
        <p:spPr bwMode="auto">
          <a:xfrm>
            <a:off x="2717910" y="3053995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42,1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41,5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48,4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43,8</a:t>
            </a:r>
          </a:p>
        </p:txBody>
      </p:sp>
      <p:sp>
        <p:nvSpPr>
          <p:cNvPr id="7238" name="TextBox 170"/>
          <p:cNvSpPr txBox="1">
            <a:spLocks noChangeArrowheads="1"/>
          </p:cNvSpPr>
          <p:nvPr/>
        </p:nvSpPr>
        <p:spPr bwMode="auto">
          <a:xfrm>
            <a:off x="3160776" y="3310284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49,8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50,2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50,6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44,2</a:t>
            </a:r>
          </a:p>
        </p:txBody>
      </p:sp>
      <p:sp>
        <p:nvSpPr>
          <p:cNvPr id="7239" name="TextBox 171"/>
          <p:cNvSpPr txBox="1">
            <a:spLocks noChangeArrowheads="1"/>
          </p:cNvSpPr>
          <p:nvPr/>
        </p:nvSpPr>
        <p:spPr bwMode="auto">
          <a:xfrm>
            <a:off x="3734824" y="3543805"/>
            <a:ext cx="6477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31,5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32,9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28,6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29,7</a:t>
            </a:r>
          </a:p>
          <a:p>
            <a:pPr algn="ctr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</p:txBody>
      </p:sp>
      <p:sp>
        <p:nvSpPr>
          <p:cNvPr id="7240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25,9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28,9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36,1</a:t>
            </a:r>
          </a:p>
        </p:txBody>
      </p:sp>
      <p:sp>
        <p:nvSpPr>
          <p:cNvPr id="7241" name="TextBox 174"/>
          <p:cNvSpPr txBox="1">
            <a:spLocks noChangeArrowheads="1"/>
          </p:cNvSpPr>
          <p:nvPr/>
        </p:nvSpPr>
        <p:spPr bwMode="auto">
          <a:xfrm>
            <a:off x="6372225" y="1700213"/>
            <a:ext cx="5921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21,0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20,2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22,6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16,7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81238"/>
            <a:ext cx="574675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31,5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33,7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29,0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37,8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8,2</a:t>
            </a:r>
          </a:p>
        </p:txBody>
      </p:sp>
      <p:sp>
        <p:nvSpPr>
          <p:cNvPr id="7244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33,7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34,7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31,1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31,5</a:t>
            </a:r>
          </a:p>
          <a:p>
            <a:pPr algn="ctr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</a:t>
            </a:r>
          </a:p>
        </p:txBody>
      </p:sp>
      <p:sp>
        <p:nvSpPr>
          <p:cNvPr id="7245" name="TextBox 178"/>
          <p:cNvSpPr txBox="1">
            <a:spLocks noChangeArrowheads="1"/>
          </p:cNvSpPr>
          <p:nvPr/>
        </p:nvSpPr>
        <p:spPr bwMode="auto">
          <a:xfrm>
            <a:off x="5683250" y="3524250"/>
            <a:ext cx="49847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24,7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27,2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21,5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</a:p>
          <a:p>
            <a:pPr algn="ctr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4,7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36,9</a:t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17,1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6,5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3950128" y="4038245"/>
            <a:ext cx="6223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10,1</a:t>
            </a:r>
          </a:p>
        </p:txBody>
      </p:sp>
      <p:sp>
        <p:nvSpPr>
          <p:cNvPr id="7248" name="TextBox 182"/>
          <p:cNvSpPr txBox="1">
            <a:spLocks noChangeArrowheads="1"/>
          </p:cNvSpPr>
          <p:nvPr/>
        </p:nvSpPr>
        <p:spPr bwMode="auto">
          <a:xfrm>
            <a:off x="4349750" y="3932238"/>
            <a:ext cx="6127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20,6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18,4</a:t>
            </a:r>
          </a:p>
          <a:p>
            <a:pPr algn="ctr"/>
            <a:r>
              <a:rPr lang="ru-RU" sz="600" b="1" dirty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19,8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5639841" y="4500290"/>
            <a:ext cx="649288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25,4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8,4</a:t>
            </a:r>
          </a:p>
        </p:txBody>
      </p:sp>
      <p:sp>
        <p:nvSpPr>
          <p:cNvPr id="7250" name="TextBox 270"/>
          <p:cNvSpPr txBox="1">
            <a:spLocks noChangeArrowheads="1"/>
          </p:cNvSpPr>
          <p:nvPr/>
        </p:nvSpPr>
        <p:spPr bwMode="auto">
          <a:xfrm>
            <a:off x="5047563" y="5076961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23,8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28,0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24,5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17,9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626701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21,9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14,7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13,4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12,9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9,9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4044911" y="4582460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21,9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23,8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32,2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11,0</a:t>
            </a:r>
          </a:p>
        </p:txBody>
      </p:sp>
      <p:sp>
        <p:nvSpPr>
          <p:cNvPr id="7254" name="TextBox 183"/>
          <p:cNvSpPr txBox="1">
            <a:spLocks noChangeArrowheads="1"/>
          </p:cNvSpPr>
          <p:nvPr/>
        </p:nvSpPr>
        <p:spPr bwMode="auto">
          <a:xfrm>
            <a:off x="4245568" y="1258178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24,2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4,4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5" name="TextBox 184"/>
          <p:cNvSpPr txBox="1">
            <a:spLocks noChangeArrowheads="1"/>
          </p:cNvSpPr>
          <p:nvPr/>
        </p:nvSpPr>
        <p:spPr bwMode="auto">
          <a:xfrm>
            <a:off x="4783138" y="1204913"/>
            <a:ext cx="649287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23,6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43,5</a:t>
            </a:r>
          </a:p>
          <a:p>
            <a:pPr algn="ctr"/>
            <a:r>
              <a:rPr lang="ru-RU" sz="600" b="1" dirty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13,2</a:t>
            </a:r>
          </a:p>
        </p:txBody>
      </p:sp>
      <p:sp>
        <p:nvSpPr>
          <p:cNvPr id="7256" name="TextBox 185"/>
          <p:cNvSpPr txBox="1">
            <a:spLocks noChangeArrowheads="1"/>
          </p:cNvSpPr>
          <p:nvPr/>
        </p:nvSpPr>
        <p:spPr bwMode="auto">
          <a:xfrm>
            <a:off x="3654760" y="827738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,9</a:t>
            </a: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12,9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7" name="TextBox 145"/>
          <p:cNvSpPr txBox="1">
            <a:spLocks noChangeArrowheads="1"/>
          </p:cNvSpPr>
          <p:nvPr/>
        </p:nvSpPr>
        <p:spPr bwMode="auto">
          <a:xfrm>
            <a:off x="3624334" y="2437618"/>
            <a:ext cx="436349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5,3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8" name="TextBox 149"/>
          <p:cNvSpPr txBox="1">
            <a:spLocks noChangeArrowheads="1"/>
          </p:cNvSpPr>
          <p:nvPr/>
        </p:nvSpPr>
        <p:spPr bwMode="auto">
          <a:xfrm>
            <a:off x="3850309" y="2426373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9,9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20,3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7,6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9" name="TextBox 151"/>
          <p:cNvSpPr txBox="1">
            <a:spLocks noChangeArrowheads="1"/>
          </p:cNvSpPr>
          <p:nvPr/>
        </p:nvSpPr>
        <p:spPr bwMode="auto">
          <a:xfrm>
            <a:off x="3581989" y="198745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</a:t>
            </a: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67,5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30,3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7,4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668838" y="2717800"/>
            <a:ext cx="576262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	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20,0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36,3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14,6</a:t>
            </a:r>
          </a:p>
        </p:txBody>
      </p:sp>
      <p:sp>
        <p:nvSpPr>
          <p:cNvPr id="7261" name="TextBox 166"/>
          <p:cNvSpPr txBox="1">
            <a:spLocks noChangeArrowheads="1"/>
          </p:cNvSpPr>
          <p:nvPr/>
        </p:nvSpPr>
        <p:spPr bwMode="auto">
          <a:xfrm>
            <a:off x="5508625" y="1412875"/>
            <a:ext cx="50323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20,8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28,5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25,8</a:t>
            </a:r>
          </a:p>
          <a:p>
            <a:pPr algn="ctr"/>
            <a:r>
              <a:rPr lang="ru-RU" sz="600" b="1" dirty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7,0</a:t>
            </a:r>
          </a:p>
        </p:txBody>
      </p:sp>
      <p:sp>
        <p:nvSpPr>
          <p:cNvPr id="7262" name="TextBox 192"/>
          <p:cNvSpPr txBox="1">
            <a:spLocks noChangeArrowheads="1"/>
          </p:cNvSpPr>
          <p:nvPr/>
        </p:nvSpPr>
        <p:spPr bwMode="auto">
          <a:xfrm>
            <a:off x="5300663" y="3833813"/>
            <a:ext cx="5000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24,5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24,9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18,4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22,0</a:t>
            </a: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8100392" y="836712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15,6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15,6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013926" y="5345340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200672" y="6237312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9951380"/>
              </p:ext>
            </p:extLst>
          </p:nvPr>
        </p:nvGraphicFramePr>
        <p:xfrm>
          <a:off x="6867780" y="3406754"/>
          <a:ext cx="2224228" cy="14649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6852">
                  <a:extLst>
                    <a:ext uri="{9D8B030D-6E8A-4147-A177-3AD203B41FA5}">
                      <a16:colId xmlns:a16="http://schemas.microsoft.com/office/drawing/2014/main" val="1630947393"/>
                    </a:ext>
                  </a:extLst>
                </a:gridCol>
                <a:gridCol w="408901">
                  <a:extLst>
                    <a:ext uri="{9D8B030D-6E8A-4147-A177-3AD203B41FA5}">
                      <a16:colId xmlns:a16="http://schemas.microsoft.com/office/drawing/2014/main" val="2380703535"/>
                    </a:ext>
                  </a:extLst>
                </a:gridCol>
                <a:gridCol w="340751">
                  <a:extLst>
                    <a:ext uri="{9D8B030D-6E8A-4147-A177-3AD203B41FA5}">
                      <a16:colId xmlns:a16="http://schemas.microsoft.com/office/drawing/2014/main" val="1430893813"/>
                    </a:ext>
                  </a:extLst>
                </a:gridCol>
                <a:gridCol w="657724">
                  <a:extLst>
                    <a:ext uri="{9D8B030D-6E8A-4147-A177-3AD203B41FA5}">
                      <a16:colId xmlns:a16="http://schemas.microsoft.com/office/drawing/2014/main" val="675223739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Урожайность, ц/га</a:t>
                      </a:r>
                      <a:endParaRPr lang="ru-RU" sz="800" b="0" i="0" u="none" strike="noStrike" dirty="0">
                        <a:solidFill>
                          <a:srgbClr val="00008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РФ</a:t>
                      </a:r>
                      <a:endParaRPr lang="ru-RU" sz="800" b="0" i="0" u="none" strike="noStrike" dirty="0">
                        <a:solidFill>
                          <a:srgbClr val="00008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СФО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Красноярский край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913616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1" u="none" strike="noStrike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Зерновые и зернобобовые культуры</a:t>
                      </a:r>
                      <a:endParaRPr lang="ru-RU" sz="8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33,6</a:t>
                      </a:r>
                      <a:endParaRPr lang="ru-RU" sz="8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20,0</a:t>
                      </a:r>
                      <a:endParaRPr lang="ru-RU" sz="8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u="none" strike="noStrike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</a:t>
                      </a:r>
                      <a:r>
                        <a:rPr lang="ru-RU" sz="800" b="1" u="none" strike="noStrike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,4</a:t>
                      </a:r>
                      <a:endParaRPr lang="ru-RU" sz="8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30475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1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Пшеница</a:t>
                      </a:r>
                      <a:endParaRPr lang="ru-RU" sz="8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i="0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35,5</a:t>
                      </a:r>
                      <a:endParaRPr lang="ru-RU" sz="8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31,1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29209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1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Ячмень</a:t>
                      </a:r>
                      <a:endParaRPr lang="ru-RU" sz="800" b="1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r>
                        <a:rPr lang="en-US" sz="800" b="1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9,5</a:t>
                      </a:r>
                      <a:endParaRPr lang="ru-RU" sz="800" b="1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23,4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33,6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300754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Овес</a:t>
                      </a:r>
                      <a:endParaRPr lang="ru-RU" sz="800" b="1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21</a:t>
                      </a:r>
                      <a:r>
                        <a:rPr lang="ru-RU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,2</a:t>
                      </a:r>
                      <a:endParaRPr lang="ru-RU" sz="800" b="1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</a:t>
                      </a:r>
                      <a:r>
                        <a:rPr lang="en-US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ru-RU" sz="800" b="1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r>
                        <a:rPr lang="en-US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r>
                        <a:rPr lang="ru-RU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</a:t>
                      </a:r>
                      <a:r>
                        <a:rPr lang="en-US" sz="800" b="1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lang="ru-RU" sz="800" b="1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499754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Гречиха</a:t>
                      </a:r>
                      <a:endParaRPr lang="ru-RU" sz="800" b="1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1,1</a:t>
                      </a:r>
                      <a:endParaRPr lang="ru-RU" sz="800" b="1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ru-RU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</a:t>
                      </a:r>
                      <a:r>
                        <a:rPr lang="en-US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ru-RU" sz="800" b="1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9,</a:t>
                      </a:r>
                      <a:r>
                        <a:rPr lang="en-US" sz="800" b="1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lang="ru-RU" sz="800" b="1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5149817"/>
                  </a:ext>
                </a:extLst>
              </a:tr>
            </a:tbl>
          </a:graphicData>
        </a:graphic>
      </p:graphicFrame>
      <p:graphicFrame>
        <p:nvGraphicFramePr>
          <p:cNvPr id="196" name="Диаграмма 195"/>
          <p:cNvGraphicFramePr/>
          <p:nvPr>
            <p:extLst>
              <p:ext uri="{D42A27DB-BD31-4B8C-83A1-F6EECF244321}">
                <p14:modId xmlns:p14="http://schemas.microsoft.com/office/powerpoint/2010/main" val="3307169268"/>
              </p:ext>
            </p:extLst>
          </p:nvPr>
        </p:nvGraphicFramePr>
        <p:xfrm>
          <a:off x="96245" y="1717898"/>
          <a:ext cx="2667257" cy="11866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97" name="Диаграмма 196"/>
          <p:cNvGraphicFramePr/>
          <p:nvPr>
            <p:extLst>
              <p:ext uri="{D42A27DB-BD31-4B8C-83A1-F6EECF244321}">
                <p14:modId xmlns:p14="http://schemas.microsoft.com/office/powerpoint/2010/main" val="1358657778"/>
              </p:ext>
            </p:extLst>
          </p:nvPr>
        </p:nvGraphicFramePr>
        <p:xfrm>
          <a:off x="112672" y="2762476"/>
          <a:ext cx="2667257" cy="1169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202" name="Диаграмма 201"/>
          <p:cNvGraphicFramePr/>
          <p:nvPr>
            <p:extLst>
              <p:ext uri="{D42A27DB-BD31-4B8C-83A1-F6EECF244321}">
                <p14:modId xmlns:p14="http://schemas.microsoft.com/office/powerpoint/2010/main" val="2410159535"/>
              </p:ext>
            </p:extLst>
          </p:nvPr>
        </p:nvGraphicFramePr>
        <p:xfrm>
          <a:off x="166551" y="3840138"/>
          <a:ext cx="2595647" cy="1169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203" name="Диаграмма 202"/>
          <p:cNvGraphicFramePr/>
          <p:nvPr>
            <p:extLst>
              <p:ext uri="{D42A27DB-BD31-4B8C-83A1-F6EECF244321}">
                <p14:modId xmlns:p14="http://schemas.microsoft.com/office/powerpoint/2010/main" val="2004967614"/>
              </p:ext>
            </p:extLst>
          </p:nvPr>
        </p:nvGraphicFramePr>
        <p:xfrm>
          <a:off x="161859" y="4961671"/>
          <a:ext cx="2692466" cy="7940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204" name="Диаграмма 203"/>
          <p:cNvGraphicFramePr/>
          <p:nvPr>
            <p:extLst>
              <p:ext uri="{D42A27DB-BD31-4B8C-83A1-F6EECF244321}">
                <p14:modId xmlns:p14="http://schemas.microsoft.com/office/powerpoint/2010/main" val="4167852309"/>
              </p:ext>
            </p:extLst>
          </p:nvPr>
        </p:nvGraphicFramePr>
        <p:xfrm>
          <a:off x="166550" y="5686086"/>
          <a:ext cx="2667257" cy="7940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</p:spTree>
    <p:extLst>
      <p:ext uri="{BB962C8B-B14F-4D97-AF65-F5344CB8AC3E}">
        <p14:creationId xmlns:p14="http://schemas.microsoft.com/office/powerpoint/2010/main" val="195533602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3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7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8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8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7170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9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26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173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7174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7175" name="TextBox 107"/>
          <p:cNvSpPr txBox="1">
            <a:spLocks noChangeArrowheads="1"/>
          </p:cNvSpPr>
          <p:nvPr/>
        </p:nvSpPr>
        <p:spPr bwMode="auto">
          <a:xfrm>
            <a:off x="4975225" y="48688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7176" name="TextBox 108"/>
          <p:cNvSpPr txBox="1">
            <a:spLocks noChangeArrowheads="1"/>
          </p:cNvSpPr>
          <p:nvPr/>
        </p:nvSpPr>
        <p:spPr bwMode="auto">
          <a:xfrm>
            <a:off x="4010025" y="45815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7177" name="TextBox 109"/>
          <p:cNvSpPr txBox="1">
            <a:spLocks noChangeArrowheads="1"/>
          </p:cNvSpPr>
          <p:nvPr/>
        </p:nvSpPr>
        <p:spPr bwMode="auto">
          <a:xfrm>
            <a:off x="5703888" y="4259263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8" name="TextBox 110"/>
          <p:cNvSpPr txBox="1">
            <a:spLocks noChangeArrowheads="1"/>
          </p:cNvSpPr>
          <p:nvPr/>
        </p:nvSpPr>
        <p:spPr bwMode="auto">
          <a:xfrm>
            <a:off x="3651250" y="3933825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7179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7180" name="TextBox 112"/>
          <p:cNvSpPr txBox="1">
            <a:spLocks noChangeArrowheads="1"/>
          </p:cNvSpPr>
          <p:nvPr/>
        </p:nvSpPr>
        <p:spPr bwMode="auto">
          <a:xfrm rot="10800000" flipV="1">
            <a:off x="5276850" y="3756025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7181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7182" name="TextBox 114"/>
          <p:cNvSpPr txBox="1">
            <a:spLocks noChangeArrowheads="1"/>
          </p:cNvSpPr>
          <p:nvPr/>
        </p:nvSpPr>
        <p:spPr bwMode="auto">
          <a:xfrm>
            <a:off x="5716588" y="3429000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7183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7184" name="TextBox 116"/>
          <p:cNvSpPr txBox="1">
            <a:spLocks noChangeArrowheads="1"/>
          </p:cNvSpPr>
          <p:nvPr/>
        </p:nvSpPr>
        <p:spPr bwMode="auto">
          <a:xfrm>
            <a:off x="3745435" y="3527619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7185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7186" name="TextBox 118"/>
          <p:cNvSpPr txBox="1">
            <a:spLocks noChangeArrowheads="1"/>
          </p:cNvSpPr>
          <p:nvPr/>
        </p:nvSpPr>
        <p:spPr bwMode="auto">
          <a:xfrm>
            <a:off x="3282950" y="3141663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87" name="TextBox 119"/>
          <p:cNvSpPr txBox="1">
            <a:spLocks noChangeArrowheads="1"/>
          </p:cNvSpPr>
          <p:nvPr/>
        </p:nvSpPr>
        <p:spPr bwMode="auto">
          <a:xfrm>
            <a:off x="2862511" y="2909064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7188" name="TextBox 120"/>
          <p:cNvSpPr txBox="1">
            <a:spLocks noChangeArrowheads="1"/>
          </p:cNvSpPr>
          <p:nvPr/>
        </p:nvSpPr>
        <p:spPr bwMode="auto">
          <a:xfrm>
            <a:off x="3412256" y="27760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7189" name="TextBox 121"/>
          <p:cNvSpPr txBox="1">
            <a:spLocks noChangeArrowheads="1"/>
          </p:cNvSpPr>
          <p:nvPr/>
        </p:nvSpPr>
        <p:spPr bwMode="auto">
          <a:xfrm>
            <a:off x="3534390" y="2386811"/>
            <a:ext cx="391463" cy="132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0" name="TextBox 122"/>
          <p:cNvSpPr txBox="1">
            <a:spLocks noChangeArrowheads="1"/>
          </p:cNvSpPr>
          <p:nvPr/>
        </p:nvSpPr>
        <p:spPr bwMode="auto">
          <a:xfrm>
            <a:off x="2948151" y="236156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1" name="TextBox 123"/>
          <p:cNvSpPr txBox="1">
            <a:spLocks noChangeArrowheads="1"/>
          </p:cNvSpPr>
          <p:nvPr/>
        </p:nvSpPr>
        <p:spPr bwMode="auto">
          <a:xfrm>
            <a:off x="3924300" y="23495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7192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7193" name="TextBox 125"/>
          <p:cNvSpPr txBox="1">
            <a:spLocks noChangeArrowheads="1"/>
          </p:cNvSpPr>
          <p:nvPr/>
        </p:nvSpPr>
        <p:spPr bwMode="auto">
          <a:xfrm>
            <a:off x="4962525" y="2163183"/>
            <a:ext cx="581373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3,9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4" name="TextBox 126"/>
          <p:cNvSpPr txBox="1">
            <a:spLocks noChangeArrowheads="1"/>
          </p:cNvSpPr>
          <p:nvPr/>
        </p:nvSpPr>
        <p:spPr bwMode="auto">
          <a:xfrm>
            <a:off x="4716016" y="27760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7195" name="TextBox 127"/>
          <p:cNvSpPr txBox="1">
            <a:spLocks noChangeArrowheads="1"/>
          </p:cNvSpPr>
          <p:nvPr/>
        </p:nvSpPr>
        <p:spPr bwMode="auto">
          <a:xfrm>
            <a:off x="5351463" y="2828357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6" name="TextBox 128"/>
          <p:cNvSpPr txBox="1">
            <a:spLocks noChangeArrowheads="1"/>
          </p:cNvSpPr>
          <p:nvPr/>
        </p:nvSpPr>
        <p:spPr bwMode="auto">
          <a:xfrm>
            <a:off x="5580112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7197" name="TextBox 129"/>
          <p:cNvSpPr txBox="1">
            <a:spLocks noChangeArrowheads="1"/>
          </p:cNvSpPr>
          <p:nvPr/>
        </p:nvSpPr>
        <p:spPr bwMode="auto">
          <a:xfrm>
            <a:off x="5836731" y="2215057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8" name="TextBox 130"/>
          <p:cNvSpPr txBox="1">
            <a:spLocks noChangeArrowheads="1"/>
          </p:cNvSpPr>
          <p:nvPr/>
        </p:nvSpPr>
        <p:spPr bwMode="auto">
          <a:xfrm>
            <a:off x="6156325" y="2420938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7199" name="TextBox 131"/>
          <p:cNvSpPr txBox="1">
            <a:spLocks noChangeArrowheads="1"/>
          </p:cNvSpPr>
          <p:nvPr/>
        </p:nvSpPr>
        <p:spPr bwMode="auto">
          <a:xfrm>
            <a:off x="6661237" y="2255564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0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7201" name="TextBox 133"/>
          <p:cNvSpPr txBox="1">
            <a:spLocks noChangeArrowheads="1"/>
          </p:cNvSpPr>
          <p:nvPr/>
        </p:nvSpPr>
        <p:spPr bwMode="auto">
          <a:xfrm>
            <a:off x="5680869" y="1925468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7202" name="TextBox 134"/>
          <p:cNvSpPr txBox="1">
            <a:spLocks noChangeArrowheads="1"/>
          </p:cNvSpPr>
          <p:nvPr/>
        </p:nvSpPr>
        <p:spPr bwMode="auto">
          <a:xfrm>
            <a:off x="5530850" y="13414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7203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4" name="TextBox 136"/>
          <p:cNvSpPr txBox="1">
            <a:spLocks noChangeArrowheads="1"/>
          </p:cNvSpPr>
          <p:nvPr/>
        </p:nvSpPr>
        <p:spPr bwMode="auto">
          <a:xfrm>
            <a:off x="3641263" y="206924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5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7206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7207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7208" name="TextBox 140"/>
          <p:cNvSpPr txBox="1">
            <a:spLocks noChangeArrowheads="1"/>
          </p:cNvSpPr>
          <p:nvPr/>
        </p:nvSpPr>
        <p:spPr bwMode="auto">
          <a:xfrm>
            <a:off x="4856163" y="1128713"/>
            <a:ext cx="647700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19,0</a:t>
            </a:r>
          </a:p>
        </p:txBody>
      </p:sp>
      <p:sp>
        <p:nvSpPr>
          <p:cNvPr id="7209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7210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7211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7212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7504" y="764704"/>
            <a:ext cx="2446809" cy="112895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Урожайность</a:t>
            </a:r>
            <a:r>
              <a:rPr lang="en-US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зернобобовых и масличных культур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15" name="TextBox 3"/>
          <p:cNvSpPr txBox="1">
            <a:spLocks noChangeArrowheads="1"/>
          </p:cNvSpPr>
          <p:nvPr/>
        </p:nvSpPr>
        <p:spPr bwMode="auto">
          <a:xfrm>
            <a:off x="5347781" y="2925166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20,7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16,5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652120" y="2708920"/>
            <a:ext cx="527050" cy="349702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20,6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7" name="TextBox 146"/>
          <p:cNvSpPr txBox="1">
            <a:spLocks noChangeArrowheads="1"/>
          </p:cNvSpPr>
          <p:nvPr/>
        </p:nvSpPr>
        <p:spPr bwMode="auto">
          <a:xfrm>
            <a:off x="5725108" y="2307860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15,6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12,0</a:t>
            </a:r>
          </a:p>
        </p:txBody>
      </p:sp>
      <p:sp>
        <p:nvSpPr>
          <p:cNvPr id="7218" name="TextBox 147"/>
          <p:cNvSpPr txBox="1">
            <a:spLocks noChangeArrowheads="1"/>
          </p:cNvSpPr>
          <p:nvPr/>
        </p:nvSpPr>
        <p:spPr bwMode="auto">
          <a:xfrm>
            <a:off x="6218657" y="2472655"/>
            <a:ext cx="4746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34,0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15,7</a:t>
            </a:r>
          </a:p>
        </p:txBody>
      </p:sp>
      <p:sp>
        <p:nvSpPr>
          <p:cNvPr id="7219" name="TextBox 148"/>
          <p:cNvSpPr txBox="1">
            <a:spLocks noChangeArrowheads="1"/>
          </p:cNvSpPr>
          <p:nvPr/>
        </p:nvSpPr>
        <p:spPr bwMode="auto">
          <a:xfrm>
            <a:off x="6593303" y="2400193"/>
            <a:ext cx="4826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21,6</a:t>
            </a:r>
          </a:p>
        </p:txBody>
      </p:sp>
      <p:sp>
        <p:nvSpPr>
          <p:cNvPr id="7220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11,4</a:t>
            </a:r>
          </a:p>
        </p:txBody>
      </p:sp>
      <p:sp>
        <p:nvSpPr>
          <p:cNvPr id="7221" name="TextBox 152"/>
          <p:cNvSpPr txBox="1">
            <a:spLocks noChangeArrowheads="1"/>
          </p:cNvSpPr>
          <p:nvPr/>
        </p:nvSpPr>
        <p:spPr bwMode="auto">
          <a:xfrm>
            <a:off x="5692869" y="1974745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26,0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19,6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8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7229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7230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7231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7235" name="TextBox 167"/>
          <p:cNvSpPr txBox="1">
            <a:spLocks noChangeArrowheads="1"/>
          </p:cNvSpPr>
          <p:nvPr/>
        </p:nvSpPr>
        <p:spPr bwMode="auto">
          <a:xfrm>
            <a:off x="2937046" y="2435608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22,5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15,9</a:t>
            </a:r>
          </a:p>
        </p:txBody>
      </p:sp>
      <p:sp>
        <p:nvSpPr>
          <p:cNvPr id="7236" name="TextBox 168"/>
          <p:cNvSpPr txBox="1">
            <a:spLocks noChangeArrowheads="1"/>
          </p:cNvSpPr>
          <p:nvPr/>
        </p:nvSpPr>
        <p:spPr bwMode="auto">
          <a:xfrm>
            <a:off x="3410302" y="2867493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27,7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3,8</a:t>
            </a:r>
          </a:p>
        </p:txBody>
      </p:sp>
      <p:sp>
        <p:nvSpPr>
          <p:cNvPr id="7237" name="TextBox 169"/>
          <p:cNvSpPr txBox="1">
            <a:spLocks noChangeArrowheads="1"/>
          </p:cNvSpPr>
          <p:nvPr/>
        </p:nvSpPr>
        <p:spPr bwMode="auto">
          <a:xfrm>
            <a:off x="2688377" y="3053851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33,2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20,3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8" name="TextBox 170"/>
          <p:cNvSpPr txBox="1">
            <a:spLocks noChangeArrowheads="1"/>
          </p:cNvSpPr>
          <p:nvPr/>
        </p:nvSpPr>
        <p:spPr bwMode="auto">
          <a:xfrm>
            <a:off x="3259366" y="3254149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36,4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23,9</a:t>
            </a:r>
          </a:p>
        </p:txBody>
      </p:sp>
      <p:sp>
        <p:nvSpPr>
          <p:cNvPr id="7239" name="TextBox 171"/>
          <p:cNvSpPr txBox="1">
            <a:spLocks noChangeArrowheads="1"/>
          </p:cNvSpPr>
          <p:nvPr/>
        </p:nvSpPr>
        <p:spPr bwMode="auto">
          <a:xfrm>
            <a:off x="3708276" y="3638443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30,5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22,6</a:t>
            </a:r>
          </a:p>
        </p:txBody>
      </p:sp>
      <p:sp>
        <p:nvSpPr>
          <p:cNvPr id="7240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14,5</a:t>
            </a:r>
          </a:p>
        </p:txBody>
      </p:sp>
      <p:sp>
        <p:nvSpPr>
          <p:cNvPr id="7241" name="TextBox 174"/>
          <p:cNvSpPr txBox="1">
            <a:spLocks noChangeArrowheads="1"/>
          </p:cNvSpPr>
          <p:nvPr/>
        </p:nvSpPr>
        <p:spPr bwMode="auto">
          <a:xfrm>
            <a:off x="6372225" y="1700213"/>
            <a:ext cx="5921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27,7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13,4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81238"/>
            <a:ext cx="574675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24,4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4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18,3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21,5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5" name="TextBox 178"/>
          <p:cNvSpPr txBox="1">
            <a:spLocks noChangeArrowheads="1"/>
          </p:cNvSpPr>
          <p:nvPr/>
        </p:nvSpPr>
        <p:spPr bwMode="auto">
          <a:xfrm>
            <a:off x="5683250" y="3524250"/>
            <a:ext cx="4984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15,4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27,5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3929063" y="4058255"/>
            <a:ext cx="6223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20,8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8" name="TextBox 182"/>
          <p:cNvSpPr txBox="1">
            <a:spLocks noChangeArrowheads="1"/>
          </p:cNvSpPr>
          <p:nvPr/>
        </p:nvSpPr>
        <p:spPr bwMode="auto">
          <a:xfrm>
            <a:off x="4406706" y="3929570"/>
            <a:ext cx="6127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25,3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27,3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5651500" y="4367213"/>
            <a:ext cx="649288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22,6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</a:p>
        </p:txBody>
      </p:sp>
      <p:sp>
        <p:nvSpPr>
          <p:cNvPr id="7250" name="TextBox 270"/>
          <p:cNvSpPr txBox="1">
            <a:spLocks noChangeArrowheads="1"/>
          </p:cNvSpPr>
          <p:nvPr/>
        </p:nvSpPr>
        <p:spPr bwMode="auto">
          <a:xfrm>
            <a:off x="4919315" y="4955057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9,3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3,8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5,1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12,2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14,7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10320" y="4671278"/>
            <a:ext cx="64770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29,7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7" name="TextBox 145"/>
          <p:cNvSpPr txBox="1">
            <a:spLocks noChangeArrowheads="1"/>
          </p:cNvSpPr>
          <p:nvPr/>
        </p:nvSpPr>
        <p:spPr bwMode="auto">
          <a:xfrm>
            <a:off x="3559389" y="2467105"/>
            <a:ext cx="436349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28,8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11,6</a:t>
            </a:r>
          </a:p>
        </p:txBody>
      </p:sp>
      <p:sp>
        <p:nvSpPr>
          <p:cNvPr id="7258" name="TextBox 149"/>
          <p:cNvSpPr txBox="1">
            <a:spLocks noChangeArrowheads="1"/>
          </p:cNvSpPr>
          <p:nvPr/>
        </p:nvSpPr>
        <p:spPr bwMode="auto">
          <a:xfrm>
            <a:off x="3850309" y="245366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17,0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9,1</a:t>
            </a:r>
          </a:p>
        </p:txBody>
      </p:sp>
      <p:sp>
        <p:nvSpPr>
          <p:cNvPr id="7262" name="TextBox 192"/>
          <p:cNvSpPr txBox="1">
            <a:spLocks noChangeArrowheads="1"/>
          </p:cNvSpPr>
          <p:nvPr/>
        </p:nvSpPr>
        <p:spPr bwMode="auto">
          <a:xfrm>
            <a:off x="5360374" y="3827543"/>
            <a:ext cx="5000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20,9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200672" y="6237312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</a:p>
        </p:txBody>
      </p:sp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27443838"/>
              </p:ext>
            </p:extLst>
          </p:nvPr>
        </p:nvGraphicFramePr>
        <p:xfrm>
          <a:off x="152507" y="4062691"/>
          <a:ext cx="3837822" cy="16123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37" name="TextBox 150"/>
          <p:cNvSpPr txBox="1">
            <a:spLocks noChangeArrowheads="1"/>
          </p:cNvSpPr>
          <p:nvPr/>
        </p:nvSpPr>
        <p:spPr bwMode="auto">
          <a:xfrm>
            <a:off x="4679950" y="2902634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20,6</a:t>
            </a:r>
          </a:p>
        </p:txBody>
      </p:sp>
      <p:sp>
        <p:nvSpPr>
          <p:cNvPr id="160" name="TextBox 152"/>
          <p:cNvSpPr txBox="1">
            <a:spLocks noChangeArrowheads="1"/>
          </p:cNvSpPr>
          <p:nvPr/>
        </p:nvSpPr>
        <p:spPr bwMode="auto">
          <a:xfrm>
            <a:off x="5477986" y="1528919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</a:p>
        </p:txBody>
      </p:sp>
      <p:sp>
        <p:nvSpPr>
          <p:cNvPr id="192" name="TextBox 167"/>
          <p:cNvSpPr txBox="1">
            <a:spLocks noChangeArrowheads="1"/>
          </p:cNvSpPr>
          <p:nvPr/>
        </p:nvSpPr>
        <p:spPr bwMode="auto">
          <a:xfrm>
            <a:off x="2862511" y="1833967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11,1</a:t>
            </a: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8271523"/>
              </p:ext>
            </p:extLst>
          </p:nvPr>
        </p:nvGraphicFramePr>
        <p:xfrm>
          <a:off x="185375" y="1893662"/>
          <a:ext cx="2576823" cy="18275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01741">
                  <a:extLst>
                    <a:ext uri="{9D8B030D-6E8A-4147-A177-3AD203B41FA5}">
                      <a16:colId xmlns:a16="http://schemas.microsoft.com/office/drawing/2014/main" val="4066129315"/>
                    </a:ext>
                  </a:extLst>
                </a:gridCol>
                <a:gridCol w="450870">
                  <a:extLst>
                    <a:ext uri="{9D8B030D-6E8A-4147-A177-3AD203B41FA5}">
                      <a16:colId xmlns:a16="http://schemas.microsoft.com/office/drawing/2014/main" val="312675230"/>
                    </a:ext>
                  </a:extLst>
                </a:gridCol>
                <a:gridCol w="441726">
                  <a:extLst>
                    <a:ext uri="{9D8B030D-6E8A-4147-A177-3AD203B41FA5}">
                      <a16:colId xmlns:a16="http://schemas.microsoft.com/office/drawing/2014/main" val="1678104655"/>
                    </a:ext>
                  </a:extLst>
                </a:gridCol>
                <a:gridCol w="78248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1202">
                <a:tc>
                  <a:txBody>
                    <a:bodyPr/>
                    <a:lstStyle/>
                    <a:p>
                      <a:pPr algn="l" fontAlgn="b"/>
                      <a:endParaRPr lang="ru-RU" sz="9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РФ</a:t>
                      </a:r>
                      <a:endParaRPr lang="ru-RU" sz="90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СФО</a:t>
                      </a:r>
                      <a:endParaRPr lang="ru-RU" sz="90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Красноярский край</a:t>
                      </a:r>
                      <a:endParaRPr lang="ru-RU" sz="85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592724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1" u="none" strike="noStrike" dirty="0">
                          <a:solidFill>
                            <a:srgbClr val="92D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зернобобовых культур, ц/га</a:t>
                      </a:r>
                      <a:endParaRPr lang="ru-RU" sz="900" b="1" i="0" u="none" strike="noStrike" dirty="0">
                        <a:solidFill>
                          <a:srgbClr val="92D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rgbClr val="92D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92D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18,4</a:t>
                      </a:r>
                      <a:endParaRPr lang="ru-RU" sz="900" b="1" i="0" u="none" strike="noStrike" dirty="0">
                        <a:solidFill>
                          <a:srgbClr val="92D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92D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23,1</a:t>
                      </a:r>
                      <a:endParaRPr lang="ru-RU" sz="900" b="1" i="0" u="none" strike="noStrike" dirty="0">
                        <a:solidFill>
                          <a:srgbClr val="92D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860029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1" u="none" strike="noStrike" dirty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гороха, ц/га</a:t>
                      </a:r>
                      <a:endParaRPr lang="ru-RU" sz="900" b="1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22,4</a:t>
                      </a:r>
                      <a:endParaRPr lang="ru-RU" sz="900" b="1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20,3</a:t>
                      </a:r>
                      <a:endParaRPr lang="ru-RU" sz="900" b="1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23,2</a:t>
                      </a:r>
                      <a:endParaRPr lang="ru-RU" sz="900" b="1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0802586"/>
                  </a:ext>
                </a:extLst>
              </a:tr>
              <a:tr h="16764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масличных культур, ц/га</a:t>
                      </a:r>
                      <a:endParaRPr lang="ru-RU" sz="900" b="1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229421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1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рапса</a:t>
                      </a:r>
                      <a:endParaRPr lang="ru-RU" sz="9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19,8</a:t>
                      </a:r>
                      <a:endParaRPr lang="ru-RU" sz="9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16,8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18,9</a:t>
                      </a:r>
                      <a:endParaRPr lang="ru-RU" sz="9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356739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1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сои</a:t>
                      </a:r>
                      <a:endParaRPr lang="ru-RU" sz="900" b="1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17,9</a:t>
                      </a:r>
                      <a:endParaRPr lang="ru-RU" sz="900" b="1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12,5</a:t>
                      </a:r>
                      <a:endParaRPr lang="ru-RU" sz="900" b="1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15932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901496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8194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D52217A4-C7EB-4584-B357-C676064FBBCE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10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8280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197" name="TextBox 105"/>
          <p:cNvSpPr txBox="1">
            <a:spLocks noChangeArrowheads="1"/>
          </p:cNvSpPr>
          <p:nvPr/>
        </p:nvSpPr>
        <p:spPr bwMode="auto">
          <a:xfrm>
            <a:off x="4067175" y="5561013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8198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199" name="TextBox 107"/>
          <p:cNvSpPr txBox="1">
            <a:spLocks noChangeArrowheads="1"/>
          </p:cNvSpPr>
          <p:nvPr/>
        </p:nvSpPr>
        <p:spPr bwMode="auto">
          <a:xfrm>
            <a:off x="5191125" y="5033963"/>
            <a:ext cx="488398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0,60/ / 150</a:t>
            </a:r>
          </a:p>
        </p:txBody>
      </p:sp>
      <p:sp>
        <p:nvSpPr>
          <p:cNvPr id="8200" name="TextBox 108"/>
          <p:cNvSpPr txBox="1">
            <a:spLocks noChangeArrowheads="1"/>
          </p:cNvSpPr>
          <p:nvPr/>
        </p:nvSpPr>
        <p:spPr bwMode="auto">
          <a:xfrm>
            <a:off x="4081463" y="4610100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8201" name="TextBox 109"/>
          <p:cNvSpPr txBox="1">
            <a:spLocks noChangeArrowheads="1"/>
          </p:cNvSpPr>
          <p:nvPr/>
        </p:nvSpPr>
        <p:spPr bwMode="auto">
          <a:xfrm>
            <a:off x="5561013" y="4365625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8202" name="TextBox 110"/>
          <p:cNvSpPr txBox="1">
            <a:spLocks noChangeArrowheads="1"/>
          </p:cNvSpPr>
          <p:nvPr/>
        </p:nvSpPr>
        <p:spPr bwMode="auto">
          <a:xfrm>
            <a:off x="3675389" y="4149725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8203" name="TextBox 111"/>
          <p:cNvSpPr txBox="1">
            <a:spLocks noChangeArrowheads="1"/>
          </p:cNvSpPr>
          <p:nvPr/>
        </p:nvSpPr>
        <p:spPr bwMode="auto">
          <a:xfrm>
            <a:off x="4473575" y="3910013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8204" name="TextBox 112"/>
          <p:cNvSpPr txBox="1">
            <a:spLocks noChangeArrowheads="1"/>
          </p:cNvSpPr>
          <p:nvPr/>
        </p:nvSpPr>
        <p:spPr bwMode="auto">
          <a:xfrm rot="10800000" flipV="1">
            <a:off x="5220072" y="3717032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8205" name="TextBox 113"/>
          <p:cNvSpPr txBox="1">
            <a:spLocks noChangeArrowheads="1"/>
          </p:cNvSpPr>
          <p:nvPr/>
        </p:nvSpPr>
        <p:spPr bwMode="auto">
          <a:xfrm>
            <a:off x="5067300" y="331152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06" name="TextBox 114"/>
          <p:cNvSpPr txBox="1">
            <a:spLocks noChangeArrowheads="1"/>
          </p:cNvSpPr>
          <p:nvPr/>
        </p:nvSpPr>
        <p:spPr bwMode="auto">
          <a:xfrm>
            <a:off x="5724525" y="347821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8207" name="TextBox 115"/>
          <p:cNvSpPr txBox="1">
            <a:spLocks noChangeArrowheads="1"/>
          </p:cNvSpPr>
          <p:nvPr/>
        </p:nvSpPr>
        <p:spPr bwMode="auto">
          <a:xfrm>
            <a:off x="6278563" y="33480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8208" name="TextBox 116"/>
          <p:cNvSpPr txBox="1">
            <a:spLocks noChangeArrowheads="1"/>
          </p:cNvSpPr>
          <p:nvPr/>
        </p:nvSpPr>
        <p:spPr bwMode="auto">
          <a:xfrm>
            <a:off x="3859213" y="350043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8209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8210" name="TextBox 118"/>
          <p:cNvSpPr txBox="1">
            <a:spLocks noChangeArrowheads="1"/>
          </p:cNvSpPr>
          <p:nvPr/>
        </p:nvSpPr>
        <p:spPr bwMode="auto">
          <a:xfrm>
            <a:off x="3302000" y="3228975"/>
            <a:ext cx="4064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8211" name="TextBox 119"/>
          <p:cNvSpPr txBox="1">
            <a:spLocks noChangeArrowheads="1"/>
          </p:cNvSpPr>
          <p:nvPr/>
        </p:nvSpPr>
        <p:spPr bwMode="auto">
          <a:xfrm>
            <a:off x="2743557" y="2951260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2" name="TextBox 120"/>
          <p:cNvSpPr txBox="1">
            <a:spLocks noChangeArrowheads="1"/>
          </p:cNvSpPr>
          <p:nvPr/>
        </p:nvSpPr>
        <p:spPr bwMode="auto">
          <a:xfrm>
            <a:off x="3347864" y="2780928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8213" name="TextBox 121"/>
          <p:cNvSpPr txBox="1">
            <a:spLocks noChangeArrowheads="1"/>
          </p:cNvSpPr>
          <p:nvPr/>
        </p:nvSpPr>
        <p:spPr bwMode="auto">
          <a:xfrm>
            <a:off x="3580140" y="2402632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4" name="TextBox 122"/>
          <p:cNvSpPr txBox="1">
            <a:spLocks noChangeArrowheads="1"/>
          </p:cNvSpPr>
          <p:nvPr/>
        </p:nvSpPr>
        <p:spPr bwMode="auto">
          <a:xfrm>
            <a:off x="2987675" y="242093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5" name="TextBox 123"/>
          <p:cNvSpPr txBox="1">
            <a:spLocks noChangeArrowheads="1"/>
          </p:cNvSpPr>
          <p:nvPr/>
        </p:nvSpPr>
        <p:spPr bwMode="auto">
          <a:xfrm>
            <a:off x="3924300" y="2636838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6" name="TextBox 124"/>
          <p:cNvSpPr txBox="1">
            <a:spLocks noChangeArrowheads="1"/>
          </p:cNvSpPr>
          <p:nvPr/>
        </p:nvSpPr>
        <p:spPr bwMode="auto">
          <a:xfrm>
            <a:off x="4356100" y="2466975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8217" name="TextBox 125"/>
          <p:cNvSpPr txBox="1">
            <a:spLocks noChangeArrowheads="1"/>
          </p:cNvSpPr>
          <p:nvPr/>
        </p:nvSpPr>
        <p:spPr bwMode="auto">
          <a:xfrm>
            <a:off x="5102593" y="2158462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8" name="TextBox 126"/>
          <p:cNvSpPr txBox="1">
            <a:spLocks noChangeArrowheads="1"/>
          </p:cNvSpPr>
          <p:nvPr/>
        </p:nvSpPr>
        <p:spPr bwMode="auto">
          <a:xfrm>
            <a:off x="4595813" y="28225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8219" name="TextBox 127"/>
          <p:cNvSpPr txBox="1">
            <a:spLocks noChangeArrowheads="1"/>
          </p:cNvSpPr>
          <p:nvPr/>
        </p:nvSpPr>
        <p:spPr bwMode="auto">
          <a:xfrm>
            <a:off x="5364163" y="2825750"/>
            <a:ext cx="3540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8220" name="TextBox 128"/>
          <p:cNvSpPr txBox="1">
            <a:spLocks noChangeArrowheads="1"/>
          </p:cNvSpPr>
          <p:nvPr/>
        </p:nvSpPr>
        <p:spPr bwMode="auto">
          <a:xfrm>
            <a:off x="5599113" y="26368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8221" name="TextBox 129"/>
          <p:cNvSpPr txBox="1">
            <a:spLocks noChangeArrowheads="1"/>
          </p:cNvSpPr>
          <p:nvPr/>
        </p:nvSpPr>
        <p:spPr bwMode="auto">
          <a:xfrm>
            <a:off x="5872163" y="233362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8222" name="TextBox 130"/>
          <p:cNvSpPr txBox="1">
            <a:spLocks noChangeArrowheads="1"/>
          </p:cNvSpPr>
          <p:nvPr/>
        </p:nvSpPr>
        <p:spPr bwMode="auto">
          <a:xfrm>
            <a:off x="6206511" y="279105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8223" name="TextBox 131"/>
          <p:cNvSpPr txBox="1">
            <a:spLocks noChangeArrowheads="1"/>
          </p:cNvSpPr>
          <p:nvPr/>
        </p:nvSpPr>
        <p:spPr bwMode="auto">
          <a:xfrm>
            <a:off x="6588125" y="23209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8224" name="TextBox 132"/>
          <p:cNvSpPr txBox="1">
            <a:spLocks noChangeArrowheads="1"/>
          </p:cNvSpPr>
          <p:nvPr/>
        </p:nvSpPr>
        <p:spPr bwMode="auto">
          <a:xfrm>
            <a:off x="6580188" y="1776413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8225" name="TextBox 133"/>
          <p:cNvSpPr txBox="1">
            <a:spLocks noChangeArrowheads="1"/>
          </p:cNvSpPr>
          <p:nvPr/>
        </p:nvSpPr>
        <p:spPr bwMode="auto">
          <a:xfrm>
            <a:off x="5708907" y="1893540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8226" name="TextBox 134"/>
          <p:cNvSpPr txBox="1">
            <a:spLocks noChangeArrowheads="1"/>
          </p:cNvSpPr>
          <p:nvPr/>
        </p:nvSpPr>
        <p:spPr bwMode="auto">
          <a:xfrm>
            <a:off x="5508625" y="14430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8227" name="TextBox 135"/>
          <p:cNvSpPr txBox="1">
            <a:spLocks noChangeArrowheads="1"/>
          </p:cNvSpPr>
          <p:nvPr/>
        </p:nvSpPr>
        <p:spPr bwMode="auto">
          <a:xfrm>
            <a:off x="4621213" y="1789113"/>
            <a:ext cx="5984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8228" name="TextBox 136"/>
          <p:cNvSpPr txBox="1">
            <a:spLocks noChangeArrowheads="1"/>
          </p:cNvSpPr>
          <p:nvPr/>
        </p:nvSpPr>
        <p:spPr bwMode="auto">
          <a:xfrm>
            <a:off x="3635375" y="20605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8229" name="TextBox 137"/>
          <p:cNvSpPr txBox="1">
            <a:spLocks noChangeArrowheads="1"/>
          </p:cNvSpPr>
          <p:nvPr/>
        </p:nvSpPr>
        <p:spPr bwMode="auto">
          <a:xfrm>
            <a:off x="2843213" y="1628775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8230" name="TextBox 138"/>
          <p:cNvSpPr txBox="1">
            <a:spLocks noChangeArrowheads="1"/>
          </p:cNvSpPr>
          <p:nvPr/>
        </p:nvSpPr>
        <p:spPr bwMode="auto">
          <a:xfrm>
            <a:off x="3419475" y="148431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31" name="TextBox 139"/>
          <p:cNvSpPr txBox="1">
            <a:spLocks noChangeArrowheads="1"/>
          </p:cNvSpPr>
          <p:nvPr/>
        </p:nvSpPr>
        <p:spPr bwMode="auto">
          <a:xfrm>
            <a:off x="4256088" y="132873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8232" name="TextBox 140"/>
          <p:cNvSpPr txBox="1">
            <a:spLocks noChangeArrowheads="1"/>
          </p:cNvSpPr>
          <p:nvPr/>
        </p:nvSpPr>
        <p:spPr bwMode="auto">
          <a:xfrm>
            <a:off x="4787900" y="1295400"/>
            <a:ext cx="6477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62FAB"/>
                </a:solidFill>
                <a:latin typeface="Times New Roman" pitchFamily="18" charset="0"/>
                <a:cs typeface="Times New Roman" pitchFamily="18" charset="0"/>
              </a:rPr>
              <a:t>013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80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33" name="TextBox 141"/>
          <p:cNvSpPr txBox="1">
            <a:spLocks noChangeArrowheads="1"/>
          </p:cNvSpPr>
          <p:nvPr/>
        </p:nvSpPr>
        <p:spPr bwMode="auto">
          <a:xfrm>
            <a:off x="3843338" y="6921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8234" name="TextBox 142"/>
          <p:cNvSpPr txBox="1">
            <a:spLocks noChangeArrowheads="1"/>
          </p:cNvSpPr>
          <p:nvPr/>
        </p:nvSpPr>
        <p:spPr bwMode="auto">
          <a:xfrm>
            <a:off x="5384800" y="690563"/>
            <a:ext cx="5556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8235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8236" name="TextBox 144"/>
          <p:cNvSpPr txBox="1">
            <a:spLocks noChangeArrowheads="1"/>
          </p:cNvSpPr>
          <p:nvPr/>
        </p:nvSpPr>
        <p:spPr bwMode="auto">
          <a:xfrm>
            <a:off x="8254280" y="657347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0974" y="796925"/>
            <a:ext cx="2449959" cy="944292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картофеля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39" name="TextBox 103"/>
          <p:cNvSpPr txBox="1">
            <a:spLocks noChangeArrowheads="1"/>
          </p:cNvSpPr>
          <p:nvPr/>
        </p:nvSpPr>
        <p:spPr bwMode="auto">
          <a:xfrm>
            <a:off x="5599113" y="2708275"/>
            <a:ext cx="527050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3,15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210,0</a:t>
            </a:r>
          </a:p>
        </p:txBody>
      </p:sp>
      <p:sp>
        <p:nvSpPr>
          <p:cNvPr id="8240" name="TextBox 146"/>
          <p:cNvSpPr txBox="1">
            <a:spLocks noChangeArrowheads="1"/>
          </p:cNvSpPr>
          <p:nvPr/>
        </p:nvSpPr>
        <p:spPr bwMode="auto">
          <a:xfrm>
            <a:off x="5795963" y="2400300"/>
            <a:ext cx="55245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1" name="TextBox 147"/>
          <p:cNvSpPr txBox="1">
            <a:spLocks noChangeArrowheads="1"/>
          </p:cNvSpPr>
          <p:nvPr/>
        </p:nvSpPr>
        <p:spPr bwMode="auto">
          <a:xfrm>
            <a:off x="6341946" y="2890857"/>
            <a:ext cx="4746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2" name="TextBox 148"/>
          <p:cNvSpPr txBox="1">
            <a:spLocks noChangeArrowheads="1"/>
          </p:cNvSpPr>
          <p:nvPr/>
        </p:nvSpPr>
        <p:spPr bwMode="auto">
          <a:xfrm>
            <a:off x="6659563" y="2401888"/>
            <a:ext cx="4826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0,18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94,4</a:t>
            </a:r>
          </a:p>
        </p:txBody>
      </p:sp>
      <p:sp>
        <p:nvSpPr>
          <p:cNvPr id="8243" name="TextBox 150"/>
          <p:cNvSpPr txBox="1">
            <a:spLocks noChangeArrowheads="1"/>
          </p:cNvSpPr>
          <p:nvPr/>
        </p:nvSpPr>
        <p:spPr bwMode="auto">
          <a:xfrm>
            <a:off x="5003800" y="3408363"/>
            <a:ext cx="5048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9,54/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312,8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4" name="TextBox 152"/>
          <p:cNvSpPr txBox="1">
            <a:spLocks noChangeArrowheads="1"/>
          </p:cNvSpPr>
          <p:nvPr/>
        </p:nvSpPr>
        <p:spPr bwMode="auto">
          <a:xfrm>
            <a:off x="5117669" y="2284232"/>
            <a:ext cx="503238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26,81 / </a:t>
            </a:r>
            <a:r>
              <a:rPr lang="ru-RU" sz="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232,5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54115" y="1693117"/>
            <a:ext cx="2854814" cy="201593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Сбор картофеля, тыс. тонн</a:t>
            </a:r>
            <a:r>
              <a:rPr lang="ru-RU" sz="11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/</a:t>
            </a: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Урожайность картофеля, ц/га  </a:t>
            </a: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endParaRPr lang="ru-RU" sz="1000" i="1" dirty="0"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Справочно: Красноярский край по валовому сбору картофеля в 202</a:t>
            </a:r>
            <a:r>
              <a:rPr lang="en-US" sz="1000" i="1" dirty="0"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 году занимает 1 место среди субъектов СФО и 8 место по России</a:t>
            </a:r>
            <a:endParaRPr lang="ru-RU" sz="110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934" y="620713"/>
            <a:ext cx="6110288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1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8252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8253" name="TextBox 153"/>
          <p:cNvSpPr txBox="1">
            <a:spLocks noChangeArrowheads="1"/>
          </p:cNvSpPr>
          <p:nvPr/>
        </p:nvSpPr>
        <p:spPr bwMode="auto">
          <a:xfrm>
            <a:off x="5989638" y="198438"/>
            <a:ext cx="1285875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  <a:p>
            <a:pPr algn="ctr"/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8254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8257" name="TextBox 167"/>
          <p:cNvSpPr txBox="1">
            <a:spLocks noChangeArrowheads="1"/>
          </p:cNvSpPr>
          <p:nvPr/>
        </p:nvSpPr>
        <p:spPr bwMode="auto">
          <a:xfrm>
            <a:off x="3006725" y="2519363"/>
            <a:ext cx="5365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3,69 /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149,9</a:t>
            </a:r>
          </a:p>
        </p:txBody>
      </p:sp>
      <p:sp>
        <p:nvSpPr>
          <p:cNvPr id="8258" name="TextBox 169"/>
          <p:cNvSpPr txBox="1">
            <a:spLocks noChangeArrowheads="1"/>
          </p:cNvSpPr>
          <p:nvPr/>
        </p:nvSpPr>
        <p:spPr bwMode="auto">
          <a:xfrm>
            <a:off x="2694949" y="3089980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0,14/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140,0</a:t>
            </a:r>
          </a:p>
        </p:txBody>
      </p:sp>
      <p:sp>
        <p:nvSpPr>
          <p:cNvPr id="8259" name="TextBox 172"/>
          <p:cNvSpPr txBox="1">
            <a:spLocks noChangeArrowheads="1"/>
          </p:cNvSpPr>
          <p:nvPr/>
        </p:nvSpPr>
        <p:spPr bwMode="auto">
          <a:xfrm>
            <a:off x="4640263" y="187483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3,90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300,0</a:t>
            </a:r>
          </a:p>
        </p:txBody>
      </p:sp>
      <p:sp>
        <p:nvSpPr>
          <p:cNvPr id="8260" name="TextBox 174"/>
          <p:cNvSpPr txBox="1">
            <a:spLocks noChangeArrowheads="1"/>
          </p:cNvSpPr>
          <p:nvPr/>
        </p:nvSpPr>
        <p:spPr bwMode="auto">
          <a:xfrm>
            <a:off x="6507956" y="1862558"/>
            <a:ext cx="5937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1" name="TextBox 176"/>
          <p:cNvSpPr txBox="1">
            <a:spLocks noChangeArrowheads="1"/>
          </p:cNvSpPr>
          <p:nvPr/>
        </p:nvSpPr>
        <p:spPr bwMode="auto">
          <a:xfrm>
            <a:off x="4356100" y="25431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8,27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229,2</a:t>
            </a:r>
          </a:p>
        </p:txBody>
      </p:sp>
      <p:sp>
        <p:nvSpPr>
          <p:cNvPr id="8262" name="TextBox 179"/>
          <p:cNvSpPr txBox="1">
            <a:spLocks noChangeArrowheads="1"/>
          </p:cNvSpPr>
          <p:nvPr/>
        </p:nvSpPr>
        <p:spPr bwMode="auto">
          <a:xfrm>
            <a:off x="6211888" y="3440113"/>
            <a:ext cx="59213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1,10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196,1 </a:t>
            </a:r>
            <a:b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3" name="TextBox 182"/>
          <p:cNvSpPr txBox="1">
            <a:spLocks noChangeArrowheads="1"/>
          </p:cNvSpPr>
          <p:nvPr/>
        </p:nvSpPr>
        <p:spPr bwMode="auto">
          <a:xfrm>
            <a:off x="4391025" y="3984625"/>
            <a:ext cx="6127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4" name="TextBox 269"/>
          <p:cNvSpPr txBox="1">
            <a:spLocks noChangeArrowheads="1"/>
          </p:cNvSpPr>
          <p:nvPr/>
        </p:nvSpPr>
        <p:spPr bwMode="auto">
          <a:xfrm>
            <a:off x="5508625" y="4471988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5" name="TextBox 270"/>
          <p:cNvSpPr txBox="1">
            <a:spLocks noChangeArrowheads="1"/>
          </p:cNvSpPr>
          <p:nvPr/>
        </p:nvSpPr>
        <p:spPr bwMode="auto">
          <a:xfrm>
            <a:off x="5196556" y="5112468"/>
            <a:ext cx="6064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165100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7" name="TextBox 272"/>
          <p:cNvSpPr txBox="1">
            <a:spLocks noChangeArrowheads="1"/>
          </p:cNvSpPr>
          <p:nvPr/>
        </p:nvSpPr>
        <p:spPr bwMode="auto">
          <a:xfrm>
            <a:off x="3995738" y="5672138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78,84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141,7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4067175" y="4681538"/>
            <a:ext cx="649288" cy="165100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0,30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54,2</a:t>
            </a:r>
          </a:p>
        </p:txBody>
      </p:sp>
      <p:sp>
        <p:nvSpPr>
          <p:cNvPr id="8269" name="TextBox 185"/>
          <p:cNvSpPr txBox="1">
            <a:spLocks noChangeArrowheads="1"/>
          </p:cNvSpPr>
          <p:nvPr/>
        </p:nvSpPr>
        <p:spPr bwMode="auto">
          <a:xfrm>
            <a:off x="4175121" y="3212976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0,10 /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33,3 </a:t>
            </a:r>
          </a:p>
        </p:txBody>
      </p:sp>
      <p:sp>
        <p:nvSpPr>
          <p:cNvPr id="8270" name="TextBox 145"/>
          <p:cNvSpPr txBox="1">
            <a:spLocks noChangeArrowheads="1"/>
          </p:cNvSpPr>
          <p:nvPr/>
        </p:nvSpPr>
        <p:spPr bwMode="auto">
          <a:xfrm>
            <a:off x="3464693" y="2510042"/>
            <a:ext cx="5365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0,12/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120,0</a:t>
            </a:r>
          </a:p>
        </p:txBody>
      </p:sp>
      <p:sp>
        <p:nvSpPr>
          <p:cNvPr id="8271" name="TextBox 159"/>
          <p:cNvSpPr txBox="1">
            <a:spLocks noChangeArrowheads="1"/>
          </p:cNvSpPr>
          <p:nvPr/>
        </p:nvSpPr>
        <p:spPr bwMode="auto">
          <a:xfrm>
            <a:off x="4572000" y="2903538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37,0 /</a:t>
            </a:r>
            <a:r>
              <a:rPr lang="ru-RU" sz="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167,7</a:t>
            </a:r>
          </a:p>
        </p:txBody>
      </p:sp>
      <p:sp>
        <p:nvSpPr>
          <p:cNvPr id="8272" name="TextBox 173"/>
          <p:cNvSpPr txBox="1">
            <a:spLocks noChangeArrowheads="1"/>
          </p:cNvSpPr>
          <p:nvPr/>
        </p:nvSpPr>
        <p:spPr bwMode="auto">
          <a:xfrm>
            <a:off x="6372225" y="836613"/>
            <a:ext cx="576263" cy="1958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800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3" name="TextBox 181"/>
          <p:cNvSpPr txBox="1">
            <a:spLocks noChangeArrowheads="1"/>
          </p:cNvSpPr>
          <p:nvPr/>
        </p:nvSpPr>
        <p:spPr bwMode="auto">
          <a:xfrm>
            <a:off x="8184700" y="78603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4" name="TextBox 186"/>
          <p:cNvSpPr txBox="1">
            <a:spLocks noChangeArrowheads="1"/>
          </p:cNvSpPr>
          <p:nvPr/>
        </p:nvSpPr>
        <p:spPr bwMode="auto">
          <a:xfrm>
            <a:off x="7740650" y="271463"/>
            <a:ext cx="5762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5" name="TextBox 187"/>
          <p:cNvSpPr txBox="1">
            <a:spLocks noChangeArrowheads="1"/>
          </p:cNvSpPr>
          <p:nvPr/>
        </p:nvSpPr>
        <p:spPr bwMode="auto">
          <a:xfrm>
            <a:off x="4787900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6" name="TextBox 188"/>
          <p:cNvSpPr txBox="1">
            <a:spLocks noChangeArrowheads="1"/>
          </p:cNvSpPr>
          <p:nvPr/>
        </p:nvSpPr>
        <p:spPr bwMode="auto">
          <a:xfrm>
            <a:off x="3401595" y="27824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1,25/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240,0</a:t>
            </a:r>
          </a:p>
        </p:txBody>
      </p:sp>
      <p:sp>
        <p:nvSpPr>
          <p:cNvPr id="132" name="TextBox 185"/>
          <p:cNvSpPr txBox="1">
            <a:spLocks noChangeArrowheads="1"/>
          </p:cNvSpPr>
          <p:nvPr/>
        </p:nvSpPr>
        <p:spPr bwMode="auto">
          <a:xfrm>
            <a:off x="3419872" y="162880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85"/>
          <p:cNvSpPr txBox="1">
            <a:spLocks noChangeArrowheads="1"/>
          </p:cNvSpPr>
          <p:nvPr/>
        </p:nvSpPr>
        <p:spPr bwMode="auto">
          <a:xfrm>
            <a:off x="3563888" y="21596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0,20/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285,7</a:t>
            </a:r>
          </a:p>
        </p:txBody>
      </p:sp>
      <p:sp>
        <p:nvSpPr>
          <p:cNvPr id="134" name="TextBox 185"/>
          <p:cNvSpPr txBox="1">
            <a:spLocks noChangeArrowheads="1"/>
          </p:cNvSpPr>
          <p:nvPr/>
        </p:nvSpPr>
        <p:spPr bwMode="auto">
          <a:xfrm>
            <a:off x="5652120" y="198884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85"/>
          <p:cNvSpPr txBox="1">
            <a:spLocks noChangeArrowheads="1"/>
          </p:cNvSpPr>
          <p:nvPr/>
        </p:nvSpPr>
        <p:spPr bwMode="auto">
          <a:xfrm>
            <a:off x="3851920" y="278092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0,069 /</a:t>
            </a:r>
            <a:r>
              <a:rPr lang="ru-RU" sz="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230,0</a:t>
            </a:r>
          </a:p>
        </p:txBody>
      </p:sp>
      <p:sp>
        <p:nvSpPr>
          <p:cNvPr id="137" name="TextBox 185"/>
          <p:cNvSpPr txBox="1">
            <a:spLocks noChangeArrowheads="1"/>
          </p:cNvSpPr>
          <p:nvPr/>
        </p:nvSpPr>
        <p:spPr bwMode="auto">
          <a:xfrm>
            <a:off x="3907189" y="4304944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1,08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179,8</a:t>
            </a:r>
          </a:p>
        </p:txBody>
      </p:sp>
      <p:sp>
        <p:nvSpPr>
          <p:cNvPr id="138" name="TextBox 185"/>
          <p:cNvSpPr txBox="1">
            <a:spLocks noChangeArrowheads="1"/>
          </p:cNvSpPr>
          <p:nvPr/>
        </p:nvSpPr>
        <p:spPr bwMode="auto">
          <a:xfrm>
            <a:off x="5364088" y="83671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9" name="TextBox 185"/>
          <p:cNvSpPr txBox="1">
            <a:spLocks noChangeArrowheads="1"/>
          </p:cNvSpPr>
          <p:nvPr/>
        </p:nvSpPr>
        <p:spPr bwMode="auto">
          <a:xfrm>
            <a:off x="3342381" y="287836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0,79/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197,0</a:t>
            </a:r>
          </a:p>
        </p:txBody>
      </p:sp>
      <p:sp>
        <p:nvSpPr>
          <p:cNvPr id="140" name="TextBox 185"/>
          <p:cNvSpPr txBox="1">
            <a:spLocks noChangeArrowheads="1"/>
          </p:cNvSpPr>
          <p:nvPr/>
        </p:nvSpPr>
        <p:spPr bwMode="auto">
          <a:xfrm>
            <a:off x="3779912" y="3645024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5261158" y="3828001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85"/>
          <p:cNvSpPr txBox="1">
            <a:spLocks noChangeArrowheads="1"/>
          </p:cNvSpPr>
          <p:nvPr/>
        </p:nvSpPr>
        <p:spPr bwMode="auto">
          <a:xfrm>
            <a:off x="4139952" y="1412776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85"/>
          <p:cNvSpPr txBox="1">
            <a:spLocks noChangeArrowheads="1"/>
          </p:cNvSpPr>
          <p:nvPr/>
        </p:nvSpPr>
        <p:spPr bwMode="auto">
          <a:xfrm>
            <a:off x="5644164" y="3565613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85"/>
          <p:cNvSpPr txBox="1">
            <a:spLocks noChangeArrowheads="1"/>
          </p:cNvSpPr>
          <p:nvPr/>
        </p:nvSpPr>
        <p:spPr bwMode="auto">
          <a:xfrm>
            <a:off x="5436096" y="15567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85"/>
          <p:cNvSpPr txBox="1">
            <a:spLocks noChangeArrowheads="1"/>
          </p:cNvSpPr>
          <p:nvPr/>
        </p:nvSpPr>
        <p:spPr bwMode="auto">
          <a:xfrm>
            <a:off x="2753658" y="175759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85"/>
          <p:cNvSpPr txBox="1">
            <a:spLocks noChangeArrowheads="1"/>
          </p:cNvSpPr>
          <p:nvPr/>
        </p:nvSpPr>
        <p:spPr bwMode="auto">
          <a:xfrm>
            <a:off x="3203848" y="33569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0,23 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150,0</a:t>
            </a:r>
          </a:p>
        </p:txBody>
      </p:sp>
      <p:sp>
        <p:nvSpPr>
          <p:cNvPr id="147" name="TextBox 185"/>
          <p:cNvSpPr txBox="1">
            <a:spLocks noChangeArrowheads="1"/>
          </p:cNvSpPr>
          <p:nvPr/>
        </p:nvSpPr>
        <p:spPr bwMode="auto">
          <a:xfrm>
            <a:off x="5238647" y="2886213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6948265" y="5301208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8" name="Таблица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6218977"/>
              </p:ext>
            </p:extLst>
          </p:nvPr>
        </p:nvGraphicFramePr>
        <p:xfrm>
          <a:off x="-97932" y="2447232"/>
          <a:ext cx="3140817" cy="457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48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9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866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9114">
                <a:tc>
                  <a:txBody>
                    <a:bodyPr/>
                    <a:lstStyle/>
                    <a:p>
                      <a:pPr algn="ctr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РФ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СФО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Красноярский край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ru-RU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18 </a:t>
                      </a:r>
                      <a:r>
                        <a:rPr lang="en-US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813</a:t>
                      </a:r>
                      <a:r>
                        <a:rPr lang="ru-RU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,5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73,9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ru-RU" sz="900" dirty="0">
                        <a:solidFill>
                          <a:schemeClr val="tx2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2 57</a:t>
                      </a:r>
                      <a:r>
                        <a:rPr lang="en-US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r>
                        <a:rPr lang="ru-RU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</a:t>
                      </a:r>
                      <a:r>
                        <a:rPr lang="en-US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16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ru-RU" sz="900" dirty="0">
                        <a:solidFill>
                          <a:schemeClr val="tx2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lang="en-US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14</a:t>
                      </a:r>
                      <a:r>
                        <a:rPr lang="ru-RU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</a:t>
                      </a:r>
                      <a:r>
                        <a:rPr lang="en-US" sz="900" b="1" i="1" dirty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r>
                        <a:rPr lang="en-US" sz="900" b="1" i="1" dirty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/1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70</a:t>
                      </a:r>
                      <a:r>
                        <a:rPr lang="ru-RU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</a:t>
                      </a:r>
                      <a:r>
                        <a:rPr lang="en-US" sz="900" b="1" i="1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900" b="1" dirty="0">
                        <a:solidFill>
                          <a:schemeClr val="tx2">
                            <a:lumMod val="75000"/>
                          </a:schemeClr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0" name="Диаграмма 129"/>
          <p:cNvGraphicFramePr/>
          <p:nvPr>
            <p:extLst>
              <p:ext uri="{D42A27DB-BD31-4B8C-83A1-F6EECF244321}">
                <p14:modId xmlns:p14="http://schemas.microsoft.com/office/powerpoint/2010/main" val="2227462654"/>
              </p:ext>
            </p:extLst>
          </p:nvPr>
        </p:nvGraphicFramePr>
        <p:xfrm>
          <a:off x="-15202" y="3898057"/>
          <a:ext cx="4022154" cy="9485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49" name="TextBox 148"/>
          <p:cNvSpPr txBox="1"/>
          <p:nvPr/>
        </p:nvSpPr>
        <p:spPr>
          <a:xfrm>
            <a:off x="5175850" y="62679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839848885"/>
              </p:ext>
            </p:extLst>
          </p:nvPr>
        </p:nvGraphicFramePr>
        <p:xfrm>
          <a:off x="8433" y="4827395"/>
          <a:ext cx="4024182" cy="901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3094219637"/>
              </p:ext>
            </p:extLst>
          </p:nvPr>
        </p:nvGraphicFramePr>
        <p:xfrm>
          <a:off x="43274" y="5614233"/>
          <a:ext cx="3952464" cy="9420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197" name="Диаграмма 196"/>
          <p:cNvGraphicFramePr/>
          <p:nvPr>
            <p:extLst>
              <p:ext uri="{D42A27DB-BD31-4B8C-83A1-F6EECF244321}">
                <p14:modId xmlns:p14="http://schemas.microsoft.com/office/powerpoint/2010/main" val="2403529879"/>
              </p:ext>
            </p:extLst>
          </p:nvPr>
        </p:nvGraphicFramePr>
        <p:xfrm>
          <a:off x="6948264" y="2636838"/>
          <a:ext cx="2078483" cy="24792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</p:spTree>
    <p:extLst>
      <p:ext uri="{BB962C8B-B14F-4D97-AF65-F5344CB8AC3E}">
        <p14:creationId xmlns:p14="http://schemas.microsoft.com/office/powerpoint/2010/main" val="216066734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Группа 102"/>
          <p:cNvGrpSpPr/>
          <p:nvPr/>
        </p:nvGrpSpPr>
        <p:grpSpPr>
          <a:xfrm>
            <a:off x="2627784" y="594600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921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113"/>
              <a:ext cx="432173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92FF67C4-4242-4542-9765-A085555872C8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11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9321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9221" name="TextBox 105"/>
          <p:cNvSpPr txBox="1">
            <a:spLocks noChangeArrowheads="1"/>
          </p:cNvSpPr>
          <p:nvPr/>
        </p:nvSpPr>
        <p:spPr bwMode="auto">
          <a:xfrm>
            <a:off x="4067175" y="5561013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9222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23" name="TextBox 107"/>
          <p:cNvSpPr txBox="1">
            <a:spLocks noChangeArrowheads="1"/>
          </p:cNvSpPr>
          <p:nvPr/>
        </p:nvSpPr>
        <p:spPr bwMode="auto">
          <a:xfrm>
            <a:off x="5191125" y="50339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9224" name="TextBox 108"/>
          <p:cNvSpPr txBox="1">
            <a:spLocks noChangeArrowheads="1"/>
          </p:cNvSpPr>
          <p:nvPr/>
        </p:nvSpPr>
        <p:spPr bwMode="auto">
          <a:xfrm>
            <a:off x="4081463" y="458254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9225" name="TextBox 109"/>
          <p:cNvSpPr txBox="1">
            <a:spLocks noChangeArrowheads="1"/>
          </p:cNvSpPr>
          <p:nvPr/>
        </p:nvSpPr>
        <p:spPr bwMode="auto">
          <a:xfrm>
            <a:off x="5561013" y="4365625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9226" name="TextBox 110"/>
          <p:cNvSpPr txBox="1">
            <a:spLocks noChangeArrowheads="1"/>
          </p:cNvSpPr>
          <p:nvPr/>
        </p:nvSpPr>
        <p:spPr bwMode="auto">
          <a:xfrm>
            <a:off x="3653559" y="401362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9227" name="TextBox 111"/>
          <p:cNvSpPr txBox="1">
            <a:spLocks noChangeArrowheads="1"/>
          </p:cNvSpPr>
          <p:nvPr/>
        </p:nvSpPr>
        <p:spPr bwMode="auto">
          <a:xfrm>
            <a:off x="4473575" y="3889375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9228" name="TextBox 112"/>
          <p:cNvSpPr txBox="1">
            <a:spLocks noChangeArrowheads="1"/>
          </p:cNvSpPr>
          <p:nvPr/>
        </p:nvSpPr>
        <p:spPr bwMode="auto">
          <a:xfrm rot="10800000" flipV="1">
            <a:off x="5265381" y="3725521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9229" name="TextBox 113"/>
          <p:cNvSpPr txBox="1">
            <a:spLocks noChangeArrowheads="1"/>
          </p:cNvSpPr>
          <p:nvPr/>
        </p:nvSpPr>
        <p:spPr bwMode="auto">
          <a:xfrm>
            <a:off x="5067300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9230" name="TextBox 114"/>
          <p:cNvSpPr txBox="1">
            <a:spLocks noChangeArrowheads="1"/>
          </p:cNvSpPr>
          <p:nvPr/>
        </p:nvSpPr>
        <p:spPr bwMode="auto">
          <a:xfrm>
            <a:off x="5757863" y="347821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9231" name="TextBox 115"/>
          <p:cNvSpPr txBox="1">
            <a:spLocks noChangeArrowheads="1"/>
          </p:cNvSpPr>
          <p:nvPr/>
        </p:nvSpPr>
        <p:spPr bwMode="auto">
          <a:xfrm>
            <a:off x="6221413" y="33480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2" name="TextBox 116"/>
          <p:cNvSpPr txBox="1">
            <a:spLocks noChangeArrowheads="1"/>
          </p:cNvSpPr>
          <p:nvPr/>
        </p:nvSpPr>
        <p:spPr bwMode="auto">
          <a:xfrm>
            <a:off x="3859213" y="350043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9233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4" name="TextBox 118"/>
          <p:cNvSpPr txBox="1">
            <a:spLocks noChangeArrowheads="1"/>
          </p:cNvSpPr>
          <p:nvPr/>
        </p:nvSpPr>
        <p:spPr bwMode="auto">
          <a:xfrm>
            <a:off x="3309259" y="3130850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5" name="TextBox 119"/>
          <p:cNvSpPr txBox="1">
            <a:spLocks noChangeArrowheads="1"/>
          </p:cNvSpPr>
          <p:nvPr/>
        </p:nvSpPr>
        <p:spPr bwMode="auto">
          <a:xfrm>
            <a:off x="2755900" y="3057525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9236" name="TextBox 120"/>
          <p:cNvSpPr txBox="1">
            <a:spLocks noChangeArrowheads="1"/>
          </p:cNvSpPr>
          <p:nvPr/>
        </p:nvSpPr>
        <p:spPr bwMode="auto">
          <a:xfrm>
            <a:off x="3498850" y="2743200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9237" name="TextBox 121"/>
          <p:cNvSpPr txBox="1">
            <a:spLocks noChangeArrowheads="1"/>
          </p:cNvSpPr>
          <p:nvPr/>
        </p:nvSpPr>
        <p:spPr bwMode="auto">
          <a:xfrm>
            <a:off x="3573463" y="238442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9238" name="TextBox 122"/>
          <p:cNvSpPr txBox="1">
            <a:spLocks noChangeArrowheads="1"/>
          </p:cNvSpPr>
          <p:nvPr/>
        </p:nvSpPr>
        <p:spPr bwMode="auto">
          <a:xfrm>
            <a:off x="2987675" y="2384425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9239" name="TextBox 123"/>
          <p:cNvSpPr txBox="1">
            <a:spLocks noChangeArrowheads="1"/>
          </p:cNvSpPr>
          <p:nvPr/>
        </p:nvSpPr>
        <p:spPr bwMode="auto">
          <a:xfrm>
            <a:off x="3943350" y="2607684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0" name="TextBox 124"/>
          <p:cNvSpPr txBox="1">
            <a:spLocks noChangeArrowheads="1"/>
          </p:cNvSpPr>
          <p:nvPr/>
        </p:nvSpPr>
        <p:spPr bwMode="auto">
          <a:xfrm>
            <a:off x="4346575" y="24463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9241" name="TextBox 125"/>
          <p:cNvSpPr txBox="1">
            <a:spLocks noChangeArrowheads="1"/>
          </p:cNvSpPr>
          <p:nvPr/>
        </p:nvSpPr>
        <p:spPr bwMode="auto">
          <a:xfrm>
            <a:off x="5003800" y="21685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9242" name="TextBox 126"/>
          <p:cNvSpPr txBox="1">
            <a:spLocks noChangeArrowheads="1"/>
          </p:cNvSpPr>
          <p:nvPr/>
        </p:nvSpPr>
        <p:spPr bwMode="auto">
          <a:xfrm>
            <a:off x="4595813" y="2852738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9243" name="TextBox 127"/>
          <p:cNvSpPr txBox="1">
            <a:spLocks noChangeArrowheads="1"/>
          </p:cNvSpPr>
          <p:nvPr/>
        </p:nvSpPr>
        <p:spPr bwMode="auto">
          <a:xfrm>
            <a:off x="5355375" y="2769052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4" name="TextBox 128"/>
          <p:cNvSpPr txBox="1">
            <a:spLocks noChangeArrowheads="1"/>
          </p:cNvSpPr>
          <p:nvPr/>
        </p:nvSpPr>
        <p:spPr bwMode="auto">
          <a:xfrm>
            <a:off x="5580063" y="26368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9245" name="TextBox 129"/>
          <p:cNvSpPr txBox="1">
            <a:spLocks noChangeArrowheads="1"/>
          </p:cNvSpPr>
          <p:nvPr/>
        </p:nvSpPr>
        <p:spPr bwMode="auto">
          <a:xfrm>
            <a:off x="5886450" y="2312988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6" name="TextBox 130"/>
          <p:cNvSpPr txBox="1">
            <a:spLocks noChangeArrowheads="1"/>
          </p:cNvSpPr>
          <p:nvPr/>
        </p:nvSpPr>
        <p:spPr bwMode="auto">
          <a:xfrm>
            <a:off x="6227763" y="245586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9247" name="TextBox 131"/>
          <p:cNvSpPr txBox="1">
            <a:spLocks noChangeArrowheads="1"/>
          </p:cNvSpPr>
          <p:nvPr/>
        </p:nvSpPr>
        <p:spPr bwMode="auto">
          <a:xfrm>
            <a:off x="6664325" y="23209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9248" name="TextBox 132"/>
          <p:cNvSpPr txBox="1">
            <a:spLocks noChangeArrowheads="1"/>
          </p:cNvSpPr>
          <p:nvPr/>
        </p:nvSpPr>
        <p:spPr bwMode="auto">
          <a:xfrm>
            <a:off x="6580188" y="1776413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9249" name="TextBox 133"/>
          <p:cNvSpPr txBox="1">
            <a:spLocks noChangeArrowheads="1"/>
          </p:cNvSpPr>
          <p:nvPr/>
        </p:nvSpPr>
        <p:spPr bwMode="auto">
          <a:xfrm>
            <a:off x="5826125" y="1916113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9250" name="TextBox 134"/>
          <p:cNvSpPr txBox="1">
            <a:spLocks noChangeArrowheads="1"/>
          </p:cNvSpPr>
          <p:nvPr/>
        </p:nvSpPr>
        <p:spPr bwMode="auto">
          <a:xfrm>
            <a:off x="5657850" y="14430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9251" name="TextBox 135"/>
          <p:cNvSpPr txBox="1">
            <a:spLocks noChangeArrowheads="1"/>
          </p:cNvSpPr>
          <p:nvPr/>
        </p:nvSpPr>
        <p:spPr bwMode="auto">
          <a:xfrm>
            <a:off x="4765675" y="1700213"/>
            <a:ext cx="5984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9252" name="TextBox 136"/>
          <p:cNvSpPr txBox="1">
            <a:spLocks noChangeArrowheads="1"/>
          </p:cNvSpPr>
          <p:nvPr/>
        </p:nvSpPr>
        <p:spPr bwMode="auto">
          <a:xfrm>
            <a:off x="3629025" y="20367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53" name="TextBox 137"/>
          <p:cNvSpPr txBox="1">
            <a:spLocks noChangeArrowheads="1"/>
          </p:cNvSpPr>
          <p:nvPr/>
        </p:nvSpPr>
        <p:spPr bwMode="auto">
          <a:xfrm>
            <a:off x="2809875" y="1657350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9254" name="TextBox 138"/>
          <p:cNvSpPr txBox="1">
            <a:spLocks noChangeArrowheads="1"/>
          </p:cNvSpPr>
          <p:nvPr/>
        </p:nvSpPr>
        <p:spPr bwMode="auto">
          <a:xfrm>
            <a:off x="3433763" y="152241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55" name="TextBox 139"/>
          <p:cNvSpPr txBox="1">
            <a:spLocks noChangeArrowheads="1"/>
          </p:cNvSpPr>
          <p:nvPr/>
        </p:nvSpPr>
        <p:spPr bwMode="auto">
          <a:xfrm>
            <a:off x="4224338" y="1268413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9256" name="TextBox 140"/>
          <p:cNvSpPr txBox="1">
            <a:spLocks noChangeArrowheads="1"/>
          </p:cNvSpPr>
          <p:nvPr/>
        </p:nvSpPr>
        <p:spPr bwMode="auto">
          <a:xfrm>
            <a:off x="4859338" y="1268413"/>
            <a:ext cx="6492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9257" name="TextBox 141"/>
          <p:cNvSpPr txBox="1">
            <a:spLocks noChangeArrowheads="1"/>
          </p:cNvSpPr>
          <p:nvPr/>
        </p:nvSpPr>
        <p:spPr bwMode="auto">
          <a:xfrm>
            <a:off x="3843338" y="6921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9258" name="TextBox 142"/>
          <p:cNvSpPr txBox="1">
            <a:spLocks noChangeArrowheads="1"/>
          </p:cNvSpPr>
          <p:nvPr/>
        </p:nvSpPr>
        <p:spPr bwMode="auto">
          <a:xfrm>
            <a:off x="5384800" y="690563"/>
            <a:ext cx="5556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9259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9260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0974" y="796925"/>
            <a:ext cx="2519363" cy="105201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овощей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1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4" name="TextBox 103"/>
          <p:cNvSpPr txBox="1">
            <a:spLocks noChangeArrowheads="1"/>
          </p:cNvSpPr>
          <p:nvPr/>
        </p:nvSpPr>
        <p:spPr bwMode="auto">
          <a:xfrm>
            <a:off x="5630863" y="2698750"/>
            <a:ext cx="5270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</p:txBody>
      </p:sp>
      <p:sp>
        <p:nvSpPr>
          <p:cNvPr id="9267" name="TextBox 148"/>
          <p:cNvSpPr txBox="1">
            <a:spLocks noChangeArrowheads="1"/>
          </p:cNvSpPr>
          <p:nvPr/>
        </p:nvSpPr>
        <p:spPr bwMode="auto">
          <a:xfrm>
            <a:off x="6655117" y="2379663"/>
            <a:ext cx="4826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</a:p>
        </p:txBody>
      </p:sp>
      <p:sp>
        <p:nvSpPr>
          <p:cNvPr id="9268" name="TextBox 150"/>
          <p:cNvSpPr txBox="1">
            <a:spLocks noChangeArrowheads="1"/>
          </p:cNvSpPr>
          <p:nvPr/>
        </p:nvSpPr>
        <p:spPr bwMode="auto">
          <a:xfrm>
            <a:off x="5003800" y="327501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2,4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9" name="TextBox 152"/>
          <p:cNvSpPr txBox="1">
            <a:spLocks noChangeArrowheads="1"/>
          </p:cNvSpPr>
          <p:nvPr/>
        </p:nvSpPr>
        <p:spPr bwMode="auto">
          <a:xfrm>
            <a:off x="5051425" y="226536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3,0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06080" y="1428289"/>
            <a:ext cx="2908929" cy="10464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722313" algn="l"/>
              </a:tabLst>
              <a:defRPr/>
            </a:pP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r>
              <a:rPr lang="ru-RU" sz="9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Произведено овощей всего, тыс. тонн  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900" b="1" i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РФ                СФО           Красноярский край             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13 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527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,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         8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73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,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                    1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31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,</a:t>
            </a:r>
            <a:r>
              <a:rPr lang="en-US" sz="900" i="1" dirty="0">
                <a:latin typeface="Times New Roman" pitchFamily="18" charset="0"/>
                <a:cs typeface="Times New Roman" pitchFamily="18" charset="0"/>
              </a:rPr>
              <a:t>4</a:t>
            </a:r>
            <a:endParaRPr lang="ru-RU" sz="900" i="1" dirty="0"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9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Овощи открытого грунта, тыс. тонн</a:t>
            </a: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9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Овощи закрытого грунта, тыс. тонн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76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9277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9278" name="TextBox 153"/>
          <p:cNvSpPr txBox="1">
            <a:spLocks noChangeArrowheads="1"/>
          </p:cNvSpPr>
          <p:nvPr/>
        </p:nvSpPr>
        <p:spPr bwMode="auto">
          <a:xfrm>
            <a:off x="5989638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9279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9283" name="TextBox 167"/>
          <p:cNvSpPr txBox="1">
            <a:spLocks noChangeArrowheads="1"/>
          </p:cNvSpPr>
          <p:nvPr/>
        </p:nvSpPr>
        <p:spPr bwMode="auto">
          <a:xfrm>
            <a:off x="3006725" y="2482850"/>
            <a:ext cx="5365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4" name="TextBox 168"/>
          <p:cNvSpPr txBox="1">
            <a:spLocks noChangeArrowheads="1"/>
          </p:cNvSpPr>
          <p:nvPr/>
        </p:nvSpPr>
        <p:spPr bwMode="auto">
          <a:xfrm>
            <a:off x="3492500" y="2811463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0,16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0,16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285" name="TextBox 169"/>
          <p:cNvSpPr txBox="1">
            <a:spLocks noChangeArrowheads="1"/>
          </p:cNvSpPr>
          <p:nvPr/>
        </p:nvSpPr>
        <p:spPr bwMode="auto">
          <a:xfrm>
            <a:off x="2700338" y="315118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0,04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0,04</a:t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</p:txBody>
      </p:sp>
      <p:sp>
        <p:nvSpPr>
          <p:cNvPr id="9286" name="TextBox 170"/>
          <p:cNvSpPr txBox="1">
            <a:spLocks noChangeArrowheads="1"/>
          </p:cNvSpPr>
          <p:nvPr/>
        </p:nvSpPr>
        <p:spPr bwMode="auto">
          <a:xfrm>
            <a:off x="3175000" y="3218575"/>
            <a:ext cx="647700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7" name="TextBox 171"/>
          <p:cNvSpPr txBox="1">
            <a:spLocks noChangeArrowheads="1"/>
          </p:cNvSpPr>
          <p:nvPr/>
        </p:nvSpPr>
        <p:spPr bwMode="auto">
          <a:xfrm>
            <a:off x="3825875" y="3582988"/>
            <a:ext cx="649288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1" name="TextBox 176"/>
          <p:cNvSpPr txBox="1">
            <a:spLocks noChangeArrowheads="1"/>
          </p:cNvSpPr>
          <p:nvPr/>
        </p:nvSpPr>
        <p:spPr bwMode="auto">
          <a:xfrm>
            <a:off x="4346575" y="252412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76,7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1,0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75,7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4047445" y="4204281"/>
            <a:ext cx="465024" cy="257369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b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8" name="TextBox 270"/>
          <p:cNvSpPr txBox="1">
            <a:spLocks noChangeArrowheads="1"/>
          </p:cNvSpPr>
          <p:nvPr/>
        </p:nvSpPr>
        <p:spPr bwMode="auto">
          <a:xfrm>
            <a:off x="5148263" y="5121275"/>
            <a:ext cx="6064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en-US" sz="600" b="1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-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0" name="TextBox 272"/>
          <p:cNvSpPr txBox="1">
            <a:spLocks noChangeArrowheads="1"/>
          </p:cNvSpPr>
          <p:nvPr/>
        </p:nvSpPr>
        <p:spPr bwMode="auto">
          <a:xfrm>
            <a:off x="3995738" y="567213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2,0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2,0 </a:t>
            </a:r>
            <a:b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4068446" y="4641147"/>
            <a:ext cx="649288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3,97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0,13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3,84</a:t>
            </a:r>
          </a:p>
        </p:txBody>
      </p:sp>
      <p:sp>
        <p:nvSpPr>
          <p:cNvPr id="9304" name="TextBox 185"/>
          <p:cNvSpPr txBox="1">
            <a:spLocks noChangeArrowheads="1"/>
          </p:cNvSpPr>
          <p:nvPr/>
        </p:nvSpPr>
        <p:spPr bwMode="auto">
          <a:xfrm>
            <a:off x="3779838" y="803275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0,60</a:t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305" name="TextBox 145"/>
          <p:cNvSpPr txBox="1">
            <a:spLocks noChangeArrowheads="1"/>
          </p:cNvSpPr>
          <p:nvPr/>
        </p:nvSpPr>
        <p:spPr bwMode="auto">
          <a:xfrm>
            <a:off x="3535363" y="2421069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6" name="TextBox 149"/>
          <p:cNvSpPr txBox="1">
            <a:spLocks noChangeArrowheads="1"/>
          </p:cNvSpPr>
          <p:nvPr/>
        </p:nvSpPr>
        <p:spPr bwMode="auto">
          <a:xfrm>
            <a:off x="3852862" y="2694802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0,003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0,003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</p:txBody>
      </p:sp>
      <p:sp>
        <p:nvSpPr>
          <p:cNvPr id="9307" name="TextBox 151"/>
          <p:cNvSpPr txBox="1">
            <a:spLocks noChangeArrowheads="1"/>
          </p:cNvSpPr>
          <p:nvPr/>
        </p:nvSpPr>
        <p:spPr bwMode="auto">
          <a:xfrm>
            <a:off x="3518550" y="2082727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308" name="TextBox 159"/>
          <p:cNvSpPr txBox="1">
            <a:spLocks noChangeArrowheads="1"/>
          </p:cNvSpPr>
          <p:nvPr/>
        </p:nvSpPr>
        <p:spPr bwMode="auto">
          <a:xfrm>
            <a:off x="4648200" y="2917825"/>
            <a:ext cx="5762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11,8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11,8</a:t>
            </a:r>
          </a:p>
        </p:txBody>
      </p:sp>
      <p:sp>
        <p:nvSpPr>
          <p:cNvPr id="9311" name="TextBox 158"/>
          <p:cNvSpPr txBox="1">
            <a:spLocks noChangeArrowheads="1"/>
          </p:cNvSpPr>
          <p:nvPr/>
        </p:nvSpPr>
        <p:spPr bwMode="auto">
          <a:xfrm>
            <a:off x="3419475" y="1628775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48" name="Диаграмма 147"/>
          <p:cNvGraphicFramePr/>
          <p:nvPr>
            <p:extLst>
              <p:ext uri="{D42A27DB-BD31-4B8C-83A1-F6EECF244321}">
                <p14:modId xmlns:p14="http://schemas.microsoft.com/office/powerpoint/2010/main" val="1721661989"/>
              </p:ext>
            </p:extLst>
          </p:nvPr>
        </p:nvGraphicFramePr>
        <p:xfrm>
          <a:off x="6587" y="3724318"/>
          <a:ext cx="3852885" cy="2514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7" name="TextBox 146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86"/>
          <p:cNvSpPr txBox="1">
            <a:spLocks noChangeArrowheads="1"/>
          </p:cNvSpPr>
          <p:nvPr/>
        </p:nvSpPr>
        <p:spPr bwMode="auto">
          <a:xfrm>
            <a:off x="6207017" y="323891"/>
            <a:ext cx="5762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22911" y="6149124"/>
            <a:ext cx="5998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тыс. тонн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5202679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8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179511" y="2657701"/>
            <a:ext cx="224747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  <a:defRPr/>
            </a:pP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Справочно: Красноярский край по валовому сбору овощей в 202</a:t>
            </a:r>
            <a:r>
              <a:rPr lang="en-US" sz="1200" i="1" dirty="0"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  году занимает 3  место  среди субъектов СФО.</a:t>
            </a:r>
          </a:p>
        </p:txBody>
      </p:sp>
      <p:graphicFrame>
        <p:nvGraphicFramePr>
          <p:cNvPr id="199" name="Диаграмма 198"/>
          <p:cNvGraphicFramePr/>
          <p:nvPr>
            <p:extLst>
              <p:ext uri="{D42A27DB-BD31-4B8C-83A1-F6EECF244321}">
                <p14:modId xmlns:p14="http://schemas.microsoft.com/office/powerpoint/2010/main" val="2897071277"/>
              </p:ext>
            </p:extLst>
          </p:nvPr>
        </p:nvGraphicFramePr>
        <p:xfrm>
          <a:off x="6748463" y="3033783"/>
          <a:ext cx="2414950" cy="15476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40727464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1514702704"/>
              </p:ext>
            </p:extLst>
          </p:nvPr>
        </p:nvGraphicFramePr>
        <p:xfrm>
          <a:off x="0" y="3356992"/>
          <a:ext cx="3995936" cy="11015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147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8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11266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813" y="6381106"/>
              <a:ext cx="431800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7BE5B52A-1C8E-45EC-9BD4-16D412376717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12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1365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1269" name="TextBox 105"/>
          <p:cNvSpPr txBox="1">
            <a:spLocks noChangeArrowheads="1"/>
          </p:cNvSpPr>
          <p:nvPr/>
        </p:nvSpPr>
        <p:spPr bwMode="auto">
          <a:xfrm>
            <a:off x="4064553" y="5590471"/>
            <a:ext cx="4873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0" name="TextBox 106"/>
          <p:cNvSpPr txBox="1">
            <a:spLocks noChangeArrowheads="1"/>
          </p:cNvSpPr>
          <p:nvPr/>
        </p:nvSpPr>
        <p:spPr bwMode="auto">
          <a:xfrm>
            <a:off x="4754116" y="5632921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1" name="TextBox 107"/>
          <p:cNvSpPr txBox="1">
            <a:spLocks noChangeArrowheads="1"/>
          </p:cNvSpPr>
          <p:nvPr/>
        </p:nvSpPr>
        <p:spPr bwMode="auto">
          <a:xfrm>
            <a:off x="5133975" y="5013176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2" name="TextBox 108"/>
          <p:cNvSpPr txBox="1">
            <a:spLocks noChangeArrowheads="1"/>
          </p:cNvSpPr>
          <p:nvPr/>
        </p:nvSpPr>
        <p:spPr bwMode="auto">
          <a:xfrm>
            <a:off x="4037625" y="4553180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273" name="TextBox 109"/>
          <p:cNvSpPr txBox="1">
            <a:spLocks noChangeArrowheads="1"/>
          </p:cNvSpPr>
          <p:nvPr/>
        </p:nvSpPr>
        <p:spPr bwMode="auto">
          <a:xfrm>
            <a:off x="5555530" y="4343127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4" name="TextBox 110"/>
          <p:cNvSpPr txBox="1">
            <a:spLocks noChangeArrowheads="1"/>
          </p:cNvSpPr>
          <p:nvPr/>
        </p:nvSpPr>
        <p:spPr bwMode="auto">
          <a:xfrm>
            <a:off x="3625850" y="4057650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75" name="TextBox 111"/>
          <p:cNvSpPr txBox="1">
            <a:spLocks noChangeArrowheads="1"/>
          </p:cNvSpPr>
          <p:nvPr/>
        </p:nvSpPr>
        <p:spPr bwMode="auto">
          <a:xfrm>
            <a:off x="4427984" y="3948387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6" name="TextBox 112"/>
          <p:cNvSpPr txBox="1">
            <a:spLocks noChangeArrowheads="1"/>
          </p:cNvSpPr>
          <p:nvPr/>
        </p:nvSpPr>
        <p:spPr bwMode="auto">
          <a:xfrm>
            <a:off x="5278450" y="3717032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277" name="TextBox 113"/>
          <p:cNvSpPr txBox="1">
            <a:spLocks noChangeArrowheads="1"/>
          </p:cNvSpPr>
          <p:nvPr/>
        </p:nvSpPr>
        <p:spPr bwMode="auto">
          <a:xfrm>
            <a:off x="5032374" y="3257654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8" name="TextBox 114"/>
          <p:cNvSpPr txBox="1">
            <a:spLocks noChangeArrowheads="1"/>
          </p:cNvSpPr>
          <p:nvPr/>
        </p:nvSpPr>
        <p:spPr bwMode="auto">
          <a:xfrm>
            <a:off x="5733818" y="335072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279" name="TextBox 115"/>
          <p:cNvSpPr txBox="1">
            <a:spLocks noChangeArrowheads="1"/>
          </p:cNvSpPr>
          <p:nvPr/>
        </p:nvSpPr>
        <p:spPr bwMode="auto">
          <a:xfrm>
            <a:off x="6219825" y="3190875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280" name="TextBox 116"/>
          <p:cNvSpPr txBox="1">
            <a:spLocks noChangeArrowheads="1"/>
          </p:cNvSpPr>
          <p:nvPr/>
        </p:nvSpPr>
        <p:spPr bwMode="auto">
          <a:xfrm>
            <a:off x="3779912" y="350100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1" name="TextBox 117"/>
          <p:cNvSpPr txBox="1">
            <a:spLocks noChangeArrowheads="1"/>
          </p:cNvSpPr>
          <p:nvPr/>
        </p:nvSpPr>
        <p:spPr bwMode="auto">
          <a:xfrm>
            <a:off x="4360863" y="3238500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2" name="TextBox 118"/>
          <p:cNvSpPr txBox="1">
            <a:spLocks noChangeArrowheads="1"/>
          </p:cNvSpPr>
          <p:nvPr/>
        </p:nvSpPr>
        <p:spPr bwMode="auto">
          <a:xfrm>
            <a:off x="3275856" y="3140968"/>
            <a:ext cx="4079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3" name="TextBox 119"/>
          <p:cNvSpPr txBox="1">
            <a:spLocks noChangeArrowheads="1"/>
          </p:cNvSpPr>
          <p:nvPr/>
        </p:nvSpPr>
        <p:spPr bwMode="auto">
          <a:xfrm>
            <a:off x="2788642" y="2936927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4" name="TextBox 120"/>
          <p:cNvSpPr txBox="1">
            <a:spLocks noChangeArrowheads="1"/>
          </p:cNvSpPr>
          <p:nvPr/>
        </p:nvSpPr>
        <p:spPr bwMode="auto">
          <a:xfrm>
            <a:off x="3419482" y="27463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1285" name="TextBox 121"/>
          <p:cNvSpPr txBox="1">
            <a:spLocks noChangeArrowheads="1"/>
          </p:cNvSpPr>
          <p:nvPr/>
        </p:nvSpPr>
        <p:spPr bwMode="auto">
          <a:xfrm>
            <a:off x="3563888" y="2348880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6" name="TextBox 122"/>
          <p:cNvSpPr txBox="1">
            <a:spLocks noChangeArrowheads="1"/>
          </p:cNvSpPr>
          <p:nvPr/>
        </p:nvSpPr>
        <p:spPr bwMode="auto">
          <a:xfrm>
            <a:off x="2940050" y="2392076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7" name="TextBox 123"/>
          <p:cNvSpPr txBox="1">
            <a:spLocks noChangeArrowheads="1"/>
          </p:cNvSpPr>
          <p:nvPr/>
        </p:nvSpPr>
        <p:spPr bwMode="auto">
          <a:xfrm>
            <a:off x="3957638" y="25654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8" name="TextBox 124"/>
          <p:cNvSpPr txBox="1">
            <a:spLocks noChangeArrowheads="1"/>
          </p:cNvSpPr>
          <p:nvPr/>
        </p:nvSpPr>
        <p:spPr bwMode="auto">
          <a:xfrm>
            <a:off x="4355976" y="2348880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9" name="TextBox 125"/>
          <p:cNvSpPr txBox="1">
            <a:spLocks noChangeArrowheads="1"/>
          </p:cNvSpPr>
          <p:nvPr/>
        </p:nvSpPr>
        <p:spPr bwMode="auto">
          <a:xfrm>
            <a:off x="5109167" y="212718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0" name="TextBox 126"/>
          <p:cNvSpPr txBox="1">
            <a:spLocks noChangeArrowheads="1"/>
          </p:cNvSpPr>
          <p:nvPr/>
        </p:nvSpPr>
        <p:spPr bwMode="auto">
          <a:xfrm>
            <a:off x="4827588" y="2762250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1291" name="TextBox 127"/>
          <p:cNvSpPr txBox="1">
            <a:spLocks noChangeArrowheads="1"/>
          </p:cNvSpPr>
          <p:nvPr/>
        </p:nvSpPr>
        <p:spPr bwMode="auto">
          <a:xfrm>
            <a:off x="5373688" y="2852738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1292" name="TextBox 128"/>
          <p:cNvSpPr txBox="1">
            <a:spLocks noChangeArrowheads="1"/>
          </p:cNvSpPr>
          <p:nvPr/>
        </p:nvSpPr>
        <p:spPr bwMode="auto">
          <a:xfrm>
            <a:off x="5652120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1293" name="TextBox 129"/>
          <p:cNvSpPr txBox="1">
            <a:spLocks noChangeArrowheads="1"/>
          </p:cNvSpPr>
          <p:nvPr/>
        </p:nvSpPr>
        <p:spPr bwMode="auto">
          <a:xfrm>
            <a:off x="5940152" y="2276872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4" name="TextBox 130"/>
          <p:cNvSpPr txBox="1">
            <a:spLocks noChangeArrowheads="1"/>
          </p:cNvSpPr>
          <p:nvPr/>
        </p:nvSpPr>
        <p:spPr bwMode="auto">
          <a:xfrm>
            <a:off x="6372200" y="2708920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1295" name="TextBox 131"/>
          <p:cNvSpPr txBox="1">
            <a:spLocks noChangeArrowheads="1"/>
          </p:cNvSpPr>
          <p:nvPr/>
        </p:nvSpPr>
        <p:spPr bwMode="auto">
          <a:xfrm>
            <a:off x="6635968" y="2243290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6" name="TextBox 132"/>
          <p:cNvSpPr txBox="1">
            <a:spLocks noChangeArrowheads="1"/>
          </p:cNvSpPr>
          <p:nvPr/>
        </p:nvSpPr>
        <p:spPr bwMode="auto">
          <a:xfrm>
            <a:off x="6510338" y="1633538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7" name="TextBox 133"/>
          <p:cNvSpPr txBox="1">
            <a:spLocks noChangeArrowheads="1"/>
          </p:cNvSpPr>
          <p:nvPr/>
        </p:nvSpPr>
        <p:spPr bwMode="auto">
          <a:xfrm>
            <a:off x="5704983" y="1861581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1298" name="TextBox 134"/>
          <p:cNvSpPr txBox="1">
            <a:spLocks noChangeArrowheads="1"/>
          </p:cNvSpPr>
          <p:nvPr/>
        </p:nvSpPr>
        <p:spPr bwMode="auto">
          <a:xfrm>
            <a:off x="5565775" y="131127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11299" name="TextBox 135"/>
          <p:cNvSpPr txBox="1">
            <a:spLocks noChangeArrowheads="1"/>
          </p:cNvSpPr>
          <p:nvPr/>
        </p:nvSpPr>
        <p:spPr bwMode="auto">
          <a:xfrm>
            <a:off x="4662488" y="169351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0" name="TextBox 136"/>
          <p:cNvSpPr txBox="1">
            <a:spLocks noChangeArrowheads="1"/>
          </p:cNvSpPr>
          <p:nvPr/>
        </p:nvSpPr>
        <p:spPr bwMode="auto">
          <a:xfrm>
            <a:off x="3696975" y="2024337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1" name="TextBox 137"/>
          <p:cNvSpPr txBox="1">
            <a:spLocks noChangeArrowheads="1"/>
          </p:cNvSpPr>
          <p:nvPr/>
        </p:nvSpPr>
        <p:spPr bwMode="auto">
          <a:xfrm>
            <a:off x="2940050" y="1916113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1302" name="TextBox 138"/>
          <p:cNvSpPr txBox="1">
            <a:spLocks noChangeArrowheads="1"/>
          </p:cNvSpPr>
          <p:nvPr/>
        </p:nvSpPr>
        <p:spPr bwMode="auto">
          <a:xfrm>
            <a:off x="3570288" y="157212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3" name="TextBox 139"/>
          <p:cNvSpPr txBox="1">
            <a:spLocks noChangeArrowheads="1"/>
          </p:cNvSpPr>
          <p:nvPr/>
        </p:nvSpPr>
        <p:spPr bwMode="auto">
          <a:xfrm>
            <a:off x="4284663" y="12842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11304" name="TextBox 140"/>
          <p:cNvSpPr txBox="1">
            <a:spLocks noChangeArrowheads="1"/>
          </p:cNvSpPr>
          <p:nvPr/>
        </p:nvSpPr>
        <p:spPr bwMode="auto">
          <a:xfrm>
            <a:off x="4927600" y="1217613"/>
            <a:ext cx="5012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1305" name="TextBox 141"/>
          <p:cNvSpPr txBox="1">
            <a:spLocks noChangeArrowheads="1"/>
          </p:cNvSpPr>
          <p:nvPr/>
        </p:nvSpPr>
        <p:spPr bwMode="auto">
          <a:xfrm>
            <a:off x="3832225" y="7683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1306" name="TextBox 142"/>
          <p:cNvSpPr txBox="1">
            <a:spLocks noChangeArrowheads="1"/>
          </p:cNvSpPr>
          <p:nvPr/>
        </p:nvSpPr>
        <p:spPr bwMode="auto">
          <a:xfrm>
            <a:off x="5335588" y="76517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11307" name="TextBox 143"/>
          <p:cNvSpPr txBox="1">
            <a:spLocks noChangeArrowheads="1"/>
          </p:cNvSpPr>
          <p:nvPr/>
        </p:nvSpPr>
        <p:spPr bwMode="auto">
          <a:xfrm>
            <a:off x="6424613" y="7778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1308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11309" name="TextBox 2"/>
          <p:cNvSpPr txBox="1">
            <a:spLocks noChangeArrowheads="1"/>
          </p:cNvSpPr>
          <p:nvPr/>
        </p:nvSpPr>
        <p:spPr bwMode="auto">
          <a:xfrm>
            <a:off x="129455" y="750049"/>
            <a:ext cx="3011347" cy="1036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1400" dirty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ИНЖЕНЕРНО-ТЕХНИЧЕСКОЕ ОБЕСПЕЧЕНИЕ СЕЛЬСКОХОЗЯЙСТВЕННОГО ПРОИЗВОДСТВА</a:t>
            </a:r>
          </a:p>
          <a:p>
            <a:r>
              <a:rPr lang="ru-RU" sz="900" i="1" dirty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03513" y="620142"/>
            <a:ext cx="6110287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16" name="TextBox 154"/>
          <p:cNvSpPr txBox="1">
            <a:spLocks noChangeArrowheads="1"/>
          </p:cNvSpPr>
          <p:nvPr/>
        </p:nvSpPr>
        <p:spPr bwMode="auto">
          <a:xfrm>
            <a:off x="3790950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1317" name="TextBox 156"/>
          <p:cNvSpPr txBox="1">
            <a:spLocks noChangeArrowheads="1"/>
          </p:cNvSpPr>
          <p:nvPr/>
        </p:nvSpPr>
        <p:spPr bwMode="auto">
          <a:xfrm>
            <a:off x="4979988" y="180975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1318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1319" name="TextBox 155"/>
          <p:cNvSpPr txBox="1">
            <a:spLocks noChangeArrowheads="1"/>
          </p:cNvSpPr>
          <p:nvPr/>
        </p:nvSpPr>
        <p:spPr bwMode="auto">
          <a:xfrm>
            <a:off x="8135938" y="193675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-1365" y="1822200"/>
            <a:ext cx="2924544" cy="18235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Тракторы (шт.)</a:t>
            </a:r>
            <a:r>
              <a:rPr lang="en-US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коэффициент обновления (%)</a:t>
            </a:r>
            <a:r>
              <a:rPr lang="en-US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обеспеченность (%)</a:t>
            </a: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Зерноуборочные комбайны (шт.)</a:t>
            </a:r>
            <a:r>
              <a:rPr lang="en-US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коэффициент обновления (%)</a:t>
            </a:r>
            <a:r>
              <a:rPr lang="en-US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обеспеченность (%)</a:t>
            </a: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Кормоуборочные комбайны (шт.)</a:t>
            </a:r>
            <a:r>
              <a:rPr lang="en-US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коэффициент обновления(%)</a:t>
            </a:r>
            <a:r>
              <a:rPr lang="en-US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обеспеченность (%)</a:t>
            </a:r>
          </a:p>
          <a:p>
            <a:pPr fontAlgn="auto">
              <a:spcBef>
                <a:spcPts val="0"/>
              </a:spcBef>
              <a:spcAft>
                <a:spcPts val="600"/>
              </a:spcAft>
              <a:tabLst>
                <a:tab pos="625475" algn="l"/>
              </a:tabLst>
              <a:defRPr/>
            </a:pPr>
            <a:endParaRPr lang="ru-RU" sz="95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3" name="TextBox 104"/>
          <p:cNvSpPr txBox="1">
            <a:spLocks noChangeArrowheads="1"/>
          </p:cNvSpPr>
          <p:nvPr/>
        </p:nvSpPr>
        <p:spPr bwMode="auto">
          <a:xfrm>
            <a:off x="3952471" y="57165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231 / 3,5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45 / 8,9 / 69,6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 / 0 / 34,7</a:t>
            </a:r>
          </a:p>
        </p:txBody>
      </p:sp>
      <p:sp>
        <p:nvSpPr>
          <p:cNvPr id="11324" name="TextBox 145"/>
          <p:cNvSpPr txBox="1">
            <a:spLocks noChangeArrowheads="1"/>
          </p:cNvSpPr>
          <p:nvPr/>
        </p:nvSpPr>
        <p:spPr bwMode="auto">
          <a:xfrm>
            <a:off x="4716016" y="574245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60 / 5 / 66,3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13 / 0 / 47,9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/ 0 / 42,8</a:t>
            </a:r>
          </a:p>
        </p:txBody>
      </p:sp>
      <p:sp>
        <p:nvSpPr>
          <p:cNvPr id="11325" name="TextBox 146"/>
          <p:cNvSpPr txBox="1">
            <a:spLocks noChangeArrowheads="1"/>
          </p:cNvSpPr>
          <p:nvPr/>
        </p:nvSpPr>
        <p:spPr bwMode="auto">
          <a:xfrm>
            <a:off x="5130308" y="5157192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157 / 0,6 / 92,8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64 / 3,1 / 76,2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</a:p>
        </p:txBody>
      </p:sp>
      <p:sp>
        <p:nvSpPr>
          <p:cNvPr id="11326" name="TextBox 147"/>
          <p:cNvSpPr txBox="1">
            <a:spLocks noChangeArrowheads="1"/>
          </p:cNvSpPr>
          <p:nvPr/>
        </p:nvSpPr>
        <p:spPr bwMode="auto">
          <a:xfrm>
            <a:off x="4135567" y="4659709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298 / 4 / 68,5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106 / 6,6 / 48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 / 15,4 / 70,5</a:t>
            </a:r>
          </a:p>
        </p:txBody>
      </p:sp>
      <p:sp>
        <p:nvSpPr>
          <p:cNvPr id="11327" name="TextBox 148"/>
          <p:cNvSpPr txBox="1">
            <a:spLocks noChangeArrowheads="1"/>
          </p:cNvSpPr>
          <p:nvPr/>
        </p:nvSpPr>
        <p:spPr bwMode="auto">
          <a:xfrm>
            <a:off x="5507905" y="4446314"/>
            <a:ext cx="576263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291 / 3,1 / 60,8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84 / 1,2 / 46,5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 / 0 / 37,5</a:t>
            </a:r>
          </a:p>
        </p:txBody>
      </p:sp>
      <p:sp>
        <p:nvSpPr>
          <p:cNvPr id="11328" name="TextBox 149"/>
          <p:cNvSpPr txBox="1">
            <a:spLocks noChangeArrowheads="1"/>
          </p:cNvSpPr>
          <p:nvPr/>
        </p:nvSpPr>
        <p:spPr bwMode="auto">
          <a:xfrm>
            <a:off x="4355976" y="4005064"/>
            <a:ext cx="648071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133 / 6,8 / 60,6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49 / 6,1 / 49,6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12,5 / 100</a:t>
            </a:r>
          </a:p>
        </p:txBody>
      </p:sp>
      <p:sp>
        <p:nvSpPr>
          <p:cNvPr id="11329" name="TextBox 150"/>
          <p:cNvSpPr txBox="1">
            <a:spLocks noChangeArrowheads="1"/>
          </p:cNvSpPr>
          <p:nvPr/>
        </p:nvSpPr>
        <p:spPr bwMode="auto">
          <a:xfrm>
            <a:off x="3795442" y="4161097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312 / 6,4 / 65,0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98 / 3,1 / 45,0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 / 0 / 37,3</a:t>
            </a:r>
          </a:p>
        </p:txBody>
      </p:sp>
      <p:sp>
        <p:nvSpPr>
          <p:cNvPr id="11330" name="TextBox 152"/>
          <p:cNvSpPr txBox="1">
            <a:spLocks noChangeArrowheads="1"/>
          </p:cNvSpPr>
          <p:nvPr/>
        </p:nvSpPr>
        <p:spPr bwMode="auto">
          <a:xfrm>
            <a:off x="3779912" y="3573016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337 / 6,0 / 70,1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142 / 8,5 / 57,3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 / 0 / 48</a:t>
            </a:r>
          </a:p>
        </p:txBody>
      </p:sp>
      <p:sp>
        <p:nvSpPr>
          <p:cNvPr id="11331" name="TextBox 158"/>
          <p:cNvSpPr txBox="1">
            <a:spLocks noChangeArrowheads="1"/>
          </p:cNvSpPr>
          <p:nvPr/>
        </p:nvSpPr>
        <p:spPr bwMode="auto">
          <a:xfrm>
            <a:off x="4355976" y="334161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435 / 8,5 / 59,7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159 / 5,7 / 46,8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 / 4,8 / 99,1</a:t>
            </a:r>
          </a:p>
        </p:txBody>
      </p:sp>
      <p:sp>
        <p:nvSpPr>
          <p:cNvPr id="11332" name="TextBox 165"/>
          <p:cNvSpPr txBox="1">
            <a:spLocks noChangeArrowheads="1"/>
          </p:cNvSpPr>
          <p:nvPr/>
        </p:nvSpPr>
        <p:spPr bwMode="auto">
          <a:xfrm>
            <a:off x="4973027" y="337521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78 / 1,3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20 / 0 / 100</a:t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 / 0 / 71</a:t>
            </a:r>
          </a:p>
        </p:txBody>
      </p:sp>
      <p:sp>
        <p:nvSpPr>
          <p:cNvPr id="11333" name="TextBox 166"/>
          <p:cNvSpPr txBox="1">
            <a:spLocks noChangeArrowheads="1"/>
          </p:cNvSpPr>
          <p:nvPr/>
        </p:nvSpPr>
        <p:spPr bwMode="auto">
          <a:xfrm>
            <a:off x="4644008" y="2852936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158 / 3,8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12 / 0 / 77,6 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 / 0 / 100</a:t>
            </a:r>
          </a:p>
        </p:txBody>
      </p:sp>
      <p:sp>
        <p:nvSpPr>
          <p:cNvPr id="11334" name="TextBox 167"/>
          <p:cNvSpPr txBox="1">
            <a:spLocks noChangeArrowheads="1"/>
          </p:cNvSpPr>
          <p:nvPr/>
        </p:nvSpPr>
        <p:spPr bwMode="auto">
          <a:xfrm>
            <a:off x="4394202" y="24208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203 / 2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52 / 3,8 / 54,1 </a:t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 / 0 / 100</a:t>
            </a:r>
          </a:p>
        </p:txBody>
      </p:sp>
      <p:sp>
        <p:nvSpPr>
          <p:cNvPr id="11335" name="TextBox 168"/>
          <p:cNvSpPr txBox="1">
            <a:spLocks noChangeArrowheads="1"/>
          </p:cNvSpPr>
          <p:nvPr/>
        </p:nvSpPr>
        <p:spPr bwMode="auto">
          <a:xfrm>
            <a:off x="5047698" y="2204864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342 / 6,7 / 73,6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122 / 14,8 / 59,9 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 / 0 / 100</a:t>
            </a:r>
          </a:p>
        </p:txBody>
      </p:sp>
      <p:sp>
        <p:nvSpPr>
          <p:cNvPr id="11336" name="TextBox 169"/>
          <p:cNvSpPr txBox="1">
            <a:spLocks noChangeArrowheads="1"/>
          </p:cNvSpPr>
          <p:nvPr/>
        </p:nvSpPr>
        <p:spPr bwMode="auto">
          <a:xfrm>
            <a:off x="4644008" y="1794011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183 / 8,2 / 81,4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74 / 20,3 / 74,9 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</a:p>
        </p:txBody>
      </p:sp>
      <p:sp>
        <p:nvSpPr>
          <p:cNvPr id="11337" name="TextBox 170"/>
          <p:cNvSpPr txBox="1">
            <a:spLocks noChangeArrowheads="1"/>
          </p:cNvSpPr>
          <p:nvPr/>
        </p:nvSpPr>
        <p:spPr bwMode="auto">
          <a:xfrm>
            <a:off x="3203848" y="3222178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809 / 3,7 / 62,5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303 / 4 / 51,4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47 / 6,4 / 60,5</a:t>
            </a:r>
          </a:p>
        </p:txBody>
      </p:sp>
      <p:sp>
        <p:nvSpPr>
          <p:cNvPr id="11338" name="TextBox 171"/>
          <p:cNvSpPr txBox="1">
            <a:spLocks noChangeArrowheads="1"/>
          </p:cNvSpPr>
          <p:nvPr/>
        </p:nvSpPr>
        <p:spPr bwMode="auto">
          <a:xfrm>
            <a:off x="2740280" y="3053035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263 / 12,5 / 39,2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114 / 6,1 / 36,3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12,5 / 43,1</a:t>
            </a:r>
          </a:p>
        </p:txBody>
      </p:sp>
      <p:sp>
        <p:nvSpPr>
          <p:cNvPr id="11339" name="TextBox 172"/>
          <p:cNvSpPr txBox="1">
            <a:spLocks noChangeArrowheads="1"/>
          </p:cNvSpPr>
          <p:nvPr/>
        </p:nvSpPr>
        <p:spPr bwMode="auto">
          <a:xfrm>
            <a:off x="3425826" y="2814832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754 / 2,1 / 68,8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273 / 13,9 / 57,4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24 / 0 / 30,8</a:t>
            </a:r>
          </a:p>
        </p:txBody>
      </p:sp>
      <p:sp>
        <p:nvSpPr>
          <p:cNvPr id="11340" name="TextBox 173"/>
          <p:cNvSpPr txBox="1">
            <a:spLocks noChangeArrowheads="1"/>
          </p:cNvSpPr>
          <p:nvPr/>
        </p:nvSpPr>
        <p:spPr bwMode="auto">
          <a:xfrm>
            <a:off x="2905258" y="2492896"/>
            <a:ext cx="58662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68 / 5,9 / 23,9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44 / 9,1 / 29,7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/ 0 / 100</a:t>
            </a:r>
          </a:p>
        </p:txBody>
      </p:sp>
      <p:sp>
        <p:nvSpPr>
          <p:cNvPr id="11341" name="TextBox 174"/>
          <p:cNvSpPr txBox="1">
            <a:spLocks noChangeArrowheads="1"/>
          </p:cNvSpPr>
          <p:nvPr/>
        </p:nvSpPr>
        <p:spPr bwMode="auto">
          <a:xfrm>
            <a:off x="3491880" y="2420888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92 / 4,3 / 48,3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33 / 5,1 / 32,7</a:t>
            </a:r>
          </a:p>
        </p:txBody>
      </p:sp>
      <p:sp>
        <p:nvSpPr>
          <p:cNvPr id="11342" name="TextBox 175"/>
          <p:cNvSpPr txBox="1">
            <a:spLocks noChangeArrowheads="1"/>
          </p:cNvSpPr>
          <p:nvPr/>
        </p:nvSpPr>
        <p:spPr bwMode="auto">
          <a:xfrm>
            <a:off x="3923928" y="2636912"/>
            <a:ext cx="48361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23 / 0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 / 0 / 54,4</a:t>
            </a:r>
          </a:p>
        </p:txBody>
      </p:sp>
      <p:sp>
        <p:nvSpPr>
          <p:cNvPr id="11343" name="TextBox 176"/>
          <p:cNvSpPr txBox="1">
            <a:spLocks noChangeArrowheads="1"/>
          </p:cNvSpPr>
          <p:nvPr/>
        </p:nvSpPr>
        <p:spPr bwMode="auto">
          <a:xfrm>
            <a:off x="3611865" y="2092566"/>
            <a:ext cx="64928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 / 3,7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 / 0 / 100</a:t>
            </a:r>
          </a:p>
        </p:txBody>
      </p:sp>
      <p:sp>
        <p:nvSpPr>
          <p:cNvPr id="11344" name="TextBox 177"/>
          <p:cNvSpPr txBox="1">
            <a:spLocks noChangeArrowheads="1"/>
          </p:cNvSpPr>
          <p:nvPr/>
        </p:nvSpPr>
        <p:spPr bwMode="auto">
          <a:xfrm>
            <a:off x="2916238" y="1989138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82 / 1,2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37 / 0 / 100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5" name="TextBox 178"/>
          <p:cNvSpPr txBox="1">
            <a:spLocks noChangeArrowheads="1"/>
          </p:cNvSpPr>
          <p:nvPr/>
        </p:nvSpPr>
        <p:spPr bwMode="auto">
          <a:xfrm>
            <a:off x="3563938" y="1679724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40 / 0 / 100</a:t>
            </a:r>
          </a:p>
        </p:txBody>
      </p:sp>
      <p:sp>
        <p:nvSpPr>
          <p:cNvPr id="11346" name="TextBox 179"/>
          <p:cNvSpPr txBox="1">
            <a:spLocks noChangeArrowheads="1"/>
          </p:cNvSpPr>
          <p:nvPr/>
        </p:nvSpPr>
        <p:spPr bwMode="auto">
          <a:xfrm>
            <a:off x="4211961" y="1355725"/>
            <a:ext cx="57594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40 / 0 / 91,1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18 / 11,1 / 100</a:t>
            </a:r>
          </a:p>
        </p:txBody>
      </p:sp>
      <p:sp>
        <p:nvSpPr>
          <p:cNvPr id="11347" name="TextBox 180"/>
          <p:cNvSpPr txBox="1">
            <a:spLocks noChangeArrowheads="1"/>
          </p:cNvSpPr>
          <p:nvPr/>
        </p:nvSpPr>
        <p:spPr bwMode="auto">
          <a:xfrm>
            <a:off x="4860032" y="1289050"/>
            <a:ext cx="50323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 / 3,8 / 65,4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 / 14,3 / 50,2</a:t>
            </a:r>
          </a:p>
        </p:txBody>
      </p:sp>
      <p:sp>
        <p:nvSpPr>
          <p:cNvPr id="11348" name="TextBox 181"/>
          <p:cNvSpPr txBox="1">
            <a:spLocks noChangeArrowheads="1"/>
          </p:cNvSpPr>
          <p:nvPr/>
        </p:nvSpPr>
        <p:spPr bwMode="auto">
          <a:xfrm>
            <a:off x="5527675" y="1389063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105 / 3,8 / 45,1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55 / 12,7 / 53,7 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</a:p>
        </p:txBody>
      </p:sp>
      <p:sp>
        <p:nvSpPr>
          <p:cNvPr id="11349" name="TextBox 182"/>
          <p:cNvSpPr txBox="1">
            <a:spLocks noChangeArrowheads="1"/>
          </p:cNvSpPr>
          <p:nvPr/>
        </p:nvSpPr>
        <p:spPr bwMode="auto">
          <a:xfrm>
            <a:off x="6478601" y="173990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266 / 1,5 / 86,5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99 / 0 / 32,7 </a:t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 / 0 / 78,4</a:t>
            </a:r>
          </a:p>
        </p:txBody>
      </p:sp>
      <p:sp>
        <p:nvSpPr>
          <p:cNvPr id="11350" name="TextBox 183"/>
          <p:cNvSpPr txBox="1">
            <a:spLocks noChangeArrowheads="1"/>
          </p:cNvSpPr>
          <p:nvPr/>
        </p:nvSpPr>
        <p:spPr bwMode="auto">
          <a:xfrm>
            <a:off x="5700735" y="1942403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202 / 3,5 / 45,1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90 / 5,6 / 47,9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0 / 94,1</a:t>
            </a:r>
          </a:p>
        </p:txBody>
      </p:sp>
      <p:sp>
        <p:nvSpPr>
          <p:cNvPr id="11351" name="TextBox 184"/>
          <p:cNvSpPr txBox="1">
            <a:spLocks noChangeArrowheads="1"/>
          </p:cNvSpPr>
          <p:nvPr/>
        </p:nvSpPr>
        <p:spPr bwMode="auto">
          <a:xfrm>
            <a:off x="5868144" y="234888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443 / 3,4 / 57,7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123 / 2,4 / 48,2 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47 / 17 / 36,6</a:t>
            </a:r>
          </a:p>
        </p:txBody>
      </p:sp>
      <p:sp>
        <p:nvSpPr>
          <p:cNvPr id="11352" name="TextBox 185"/>
          <p:cNvSpPr txBox="1">
            <a:spLocks noChangeArrowheads="1"/>
          </p:cNvSpPr>
          <p:nvPr/>
        </p:nvSpPr>
        <p:spPr bwMode="auto">
          <a:xfrm>
            <a:off x="6300192" y="278092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115 / 0,9 / 54,1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54 / 3,7 / 65,9 </a:t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 / 0 / 98,8</a:t>
            </a:r>
          </a:p>
        </p:txBody>
      </p:sp>
      <p:sp>
        <p:nvSpPr>
          <p:cNvPr id="11353" name="TextBox 186"/>
          <p:cNvSpPr txBox="1">
            <a:spLocks noChangeArrowheads="1"/>
          </p:cNvSpPr>
          <p:nvPr/>
        </p:nvSpPr>
        <p:spPr bwMode="auto">
          <a:xfrm>
            <a:off x="6581293" y="2348880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95 / 4,2 / 52,2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44 / 6,8 / 55,8</a:t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 / 0 / 100</a:t>
            </a:r>
          </a:p>
        </p:txBody>
      </p:sp>
      <p:sp>
        <p:nvSpPr>
          <p:cNvPr id="11354" name="TextBox 187"/>
          <p:cNvSpPr txBox="1">
            <a:spLocks noChangeArrowheads="1"/>
          </p:cNvSpPr>
          <p:nvPr/>
        </p:nvSpPr>
        <p:spPr bwMode="auto">
          <a:xfrm>
            <a:off x="5219700" y="29352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143 / 7 / 53,9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78 / 2,6 / 67,6</a:t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 / 0 / 100</a:t>
            </a:r>
          </a:p>
        </p:txBody>
      </p:sp>
      <p:sp>
        <p:nvSpPr>
          <p:cNvPr id="11355" name="TextBox 188"/>
          <p:cNvSpPr txBox="1">
            <a:spLocks noChangeArrowheads="1"/>
          </p:cNvSpPr>
          <p:nvPr/>
        </p:nvSpPr>
        <p:spPr bwMode="auto">
          <a:xfrm>
            <a:off x="5652120" y="2690349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242 / 2,9 / 49,9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87 / 2,3 / 37,3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0 / 44,6</a:t>
            </a:r>
          </a:p>
        </p:txBody>
      </p:sp>
      <p:sp>
        <p:nvSpPr>
          <p:cNvPr id="11356" name="TextBox 189"/>
          <p:cNvSpPr txBox="1">
            <a:spLocks noChangeArrowheads="1"/>
          </p:cNvSpPr>
          <p:nvPr/>
        </p:nvSpPr>
        <p:spPr bwMode="auto">
          <a:xfrm>
            <a:off x="6156176" y="3284538"/>
            <a:ext cx="5762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 / 9,5 / 48,1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79 / 8,9 / 49,8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7" name="TextBox 190"/>
          <p:cNvSpPr txBox="1">
            <a:spLocks noChangeArrowheads="1"/>
          </p:cNvSpPr>
          <p:nvPr/>
        </p:nvSpPr>
        <p:spPr bwMode="auto">
          <a:xfrm>
            <a:off x="5643562" y="3459956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123 / 6,5 / 61,9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46 / 2,2 / 54,4</a:t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20 / 100</a:t>
            </a:r>
          </a:p>
        </p:txBody>
      </p:sp>
      <p:sp>
        <p:nvSpPr>
          <p:cNvPr id="11358" name="TextBox 191"/>
          <p:cNvSpPr txBox="1">
            <a:spLocks noChangeArrowheads="1"/>
          </p:cNvSpPr>
          <p:nvPr/>
        </p:nvSpPr>
        <p:spPr bwMode="auto">
          <a:xfrm>
            <a:off x="5303911" y="3789040"/>
            <a:ext cx="50323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87 / 2,3 / 72,5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44 / 0 / 80,9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9" name="TextBox 192"/>
          <p:cNvSpPr txBox="1">
            <a:spLocks noChangeArrowheads="1"/>
          </p:cNvSpPr>
          <p:nvPr/>
        </p:nvSpPr>
        <p:spPr bwMode="auto">
          <a:xfrm>
            <a:off x="3779838" y="836613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25 / 4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 / 0 / 100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6948264" y="5445224"/>
            <a:ext cx="200394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1688944473"/>
              </p:ext>
            </p:extLst>
          </p:nvPr>
        </p:nvGraphicFramePr>
        <p:xfrm>
          <a:off x="10176" y="4493587"/>
          <a:ext cx="4192607" cy="18820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0" y="4221088"/>
            <a:ext cx="3513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л.с</a:t>
            </a:r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34394" y="6039671"/>
            <a:ext cx="3513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шт.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graphicFrame>
        <p:nvGraphicFramePr>
          <p:cNvPr id="195" name="Диаграмма 194"/>
          <p:cNvGraphicFramePr/>
          <p:nvPr>
            <p:extLst>
              <p:ext uri="{D42A27DB-BD31-4B8C-83A1-F6EECF244321}">
                <p14:modId xmlns:p14="http://schemas.microsoft.com/office/powerpoint/2010/main" val="880908154"/>
              </p:ext>
            </p:extLst>
          </p:nvPr>
        </p:nvGraphicFramePr>
        <p:xfrm>
          <a:off x="7242300" y="2755723"/>
          <a:ext cx="1942850" cy="13388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194" name="Диаграмма 193"/>
          <p:cNvGraphicFramePr/>
          <p:nvPr>
            <p:extLst>
              <p:ext uri="{D42A27DB-BD31-4B8C-83A1-F6EECF244321}">
                <p14:modId xmlns:p14="http://schemas.microsoft.com/office/powerpoint/2010/main" val="2203350230"/>
              </p:ext>
            </p:extLst>
          </p:nvPr>
        </p:nvGraphicFramePr>
        <p:xfrm>
          <a:off x="7242300" y="1613094"/>
          <a:ext cx="1901700" cy="1238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196" name="Диаграмма 195"/>
          <p:cNvGraphicFramePr/>
          <p:nvPr>
            <p:extLst>
              <p:ext uri="{D42A27DB-BD31-4B8C-83A1-F6EECF244321}">
                <p14:modId xmlns:p14="http://schemas.microsoft.com/office/powerpoint/2010/main" val="57235949"/>
              </p:ext>
            </p:extLst>
          </p:nvPr>
        </p:nvGraphicFramePr>
        <p:xfrm>
          <a:off x="7289800" y="4012729"/>
          <a:ext cx="1854200" cy="16201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sp>
        <p:nvSpPr>
          <p:cNvPr id="3" name="Прямоугольник 2"/>
          <p:cNvSpPr/>
          <p:nvPr/>
        </p:nvSpPr>
        <p:spPr>
          <a:xfrm>
            <a:off x="6672018" y="1363853"/>
            <a:ext cx="3244429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defRPr sz="900" b="1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b="1" i="1" dirty="0"/>
              <a:t>Коэффициент обновления</a:t>
            </a:r>
          </a:p>
          <a:p>
            <a:pPr algn="ctr">
              <a:lnSpc>
                <a:spcPct val="90000"/>
              </a:lnSpc>
              <a:defRPr sz="900" b="1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b="1" i="1" dirty="0"/>
              <a:t>по данным Росстат</a:t>
            </a:r>
          </a:p>
        </p:txBody>
      </p:sp>
      <p:sp>
        <p:nvSpPr>
          <p:cNvPr id="197" name="TextBox 192"/>
          <p:cNvSpPr txBox="1">
            <a:spLocks noChangeArrowheads="1"/>
          </p:cNvSpPr>
          <p:nvPr/>
        </p:nvSpPr>
        <p:spPr bwMode="auto">
          <a:xfrm>
            <a:off x="8172202" y="764704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/ 0 / 100</a:t>
            </a:r>
          </a:p>
          <a:p>
            <a:pPr algn="ctr"/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 / 0 / 100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06539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Прямоугольник 159"/>
          <p:cNvSpPr/>
          <p:nvPr/>
        </p:nvSpPr>
        <p:spPr bwMode="auto">
          <a:xfrm>
            <a:off x="0" y="6565200"/>
            <a:ext cx="9144000" cy="71437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25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26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150" name="Диаграмма 14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88293086"/>
              </p:ext>
            </p:extLst>
          </p:nvPr>
        </p:nvGraphicFramePr>
        <p:xfrm>
          <a:off x="0" y="3068960"/>
          <a:ext cx="3663866" cy="13168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7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13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968243" y="4950451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54556" y="4619656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316758" y="4246639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32034" y="4010539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534720" y="3868391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 rot="10800000" flipV="1">
            <a:off x="5364088" y="3861048"/>
            <a:ext cx="64807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76056" y="3228307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67216" y="3647068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64941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18994" y="34633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89336" y="311193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306351" y="3098330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13219" y="290432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99548" y="2694042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11083" y="2467580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61687" y="2462723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14735" y="2645401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18793" y="233407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02593" y="2057095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769329" y="2807859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2325" y="2723613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21413" y="254883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50233" y="2255402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40764" y="2629699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82820" y="2209191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809641" y="1883324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700514" y="1681009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88085" y="2106687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5219" y="1987170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612731" y="166693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307185" y="120262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32040" y="1196752"/>
            <a:ext cx="648071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45988" y="65617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5393871" y="2805926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1,27 / 0,4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2,57 / 6,44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648082" y="2667686"/>
            <a:ext cx="598693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5,96 / 2,22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13,8 / 6,2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1,16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935296" y="2367411"/>
            <a:ext cx="39183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30,6 / 10,7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75,49/7,10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4,11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6383701" y="2792094"/>
            <a:ext cx="381266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1,13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0,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1,16 / 1,77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6692813" y="2327495"/>
            <a:ext cx="39183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2,55 / 0,79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2,73 / 5,11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016460" y="3381872"/>
            <a:ext cx="45355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1,65 / 0,76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4,5 / 5,94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0,22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5187700" y="2144893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3,09 / 1,53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5,63 / 4,01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0,8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736" y="1427479"/>
            <a:ext cx="2915816" cy="18697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ru-RU" sz="9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Поголовье крупного рогатого скота </a:t>
            </a:r>
            <a:br>
              <a:rPr lang="ru-RU" sz="9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950" b="1" u="sng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, тыс. голов/</a:t>
            </a:r>
            <a:br>
              <a:rPr lang="ru-RU" sz="9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 т.ч поголовье коров, тыс. голов</a:t>
            </a:r>
          </a:p>
          <a:p>
            <a:pPr>
              <a:spcAft>
                <a:spcPts val="600"/>
              </a:spcAft>
            </a:pPr>
            <a:r>
              <a:rPr lang="ru-RU" sz="95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молока в </a:t>
            </a:r>
            <a:r>
              <a:rPr lang="ru-RU" sz="950" b="1" u="sng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5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тыс.тонн/ молочная продуктивность,                 тыс. кг на 1 корову в год</a:t>
            </a:r>
          </a:p>
          <a:p>
            <a:r>
              <a:rPr lang="ru-RU" sz="95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скота на убой в живом весе</a:t>
            </a:r>
          </a:p>
          <a:p>
            <a:r>
              <a:rPr lang="ru-RU" sz="95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950" b="1" u="sng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950" b="1" u="sng" dirty="0" err="1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950" b="1" u="sng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95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 тонн</a:t>
            </a:r>
          </a:p>
          <a:p>
            <a:endParaRPr lang="ru-RU" sz="950" b="1" i="1" dirty="0">
              <a:latin typeface="Times New Roman" pitchFamily="18" charset="0"/>
              <a:cs typeface="Times New Roman" pitchFamily="18" charset="0"/>
            </a:endParaRPr>
          </a:p>
          <a:p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Справочно: средний удой на 1 корову в  РФ составляет 7644 кг, в СФО – 6221 кг</a:t>
            </a:r>
            <a:endParaRPr lang="ru-RU" sz="95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428161" y="2761693"/>
            <a:ext cx="519847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24,25 / 6,23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37,7 / 6,51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4,0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2813219" y="3014698"/>
            <a:ext cx="486118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3,56 / 1,25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5,7 / 4,56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3223362" y="3238790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27,1 / 8,52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66,9 / 9,73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5,0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750636" y="3559208"/>
            <a:ext cx="55017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5,99 / 1,55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11,0 / 7,36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1,26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4839346" y="182271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1,57 / 0,6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3,1 / 5,28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0,18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5558655" y="145999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1,57 / 0,6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 / 0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0,45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6510701" y="176240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3,78 / 1,16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10,9 / 9,39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0,82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5674981" y="1931836"/>
            <a:ext cx="592711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2,08 / 0,92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4,6 / 4,95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451011" y="245484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3,39 / 1,23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6,7 / 5,57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4145309" y="3262614"/>
            <a:ext cx="79208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9,45 / 3,41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17,6 /  5,40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1,15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5944521" y="377684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0,84 / 0,32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 / 5,76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0,004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294724" y="332197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0,47 / 0,37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0,94 / 4,5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4039946" y="4211435"/>
            <a:ext cx="521213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11,15 / 4,29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31,2 / 7,40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1,41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4535179" y="396654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3,07 / 1,26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0,48 / 3,19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425459" y="4406277"/>
            <a:ext cx="505837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16,7 / 6,53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38,78 / 5,90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5125057" y="508499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 / 0,0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 / 5,1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2,21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785482" y="578174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0,6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 / 2,64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0,07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3803796" y="578180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6,91 / 2,77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20,4 / 7,52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1,28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199239" y="466509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6,6 / 2,58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14,8 / 5,74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4267256" y="1337149"/>
            <a:ext cx="55298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0,14 / 0,04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0,09 / 3,36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4799822" y="1268761"/>
            <a:ext cx="625637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 / 0,0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0,28 / 1,86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0,12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751914" y="759941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 / 0,2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 / 3,6</a:t>
            </a:r>
          </a:p>
          <a:p>
            <a:pPr algn="ctr"/>
            <a:r>
              <a:rPr lang="en-US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7145939" y="5373533"/>
            <a:ext cx="178792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07504" y="692696"/>
            <a:ext cx="3240360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ЖИВОТНОВОДСТВО </a:t>
            </a:r>
            <a:br>
              <a:rPr lang="ru-RU" sz="1600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С</a:t>
            </a:r>
            <a:r>
              <a:rPr lang="ru-RU" sz="16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котоводство</a:t>
            </a:r>
          </a:p>
          <a:p>
            <a:r>
              <a:rPr lang="ru-RU" sz="9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err="1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5947" y="4131223"/>
            <a:ext cx="28886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кг</a:t>
            </a:r>
          </a:p>
        </p:txBody>
      </p:sp>
      <p:graphicFrame>
        <p:nvGraphicFramePr>
          <p:cNvPr id="19" name="Диаграмма 18"/>
          <p:cNvGraphicFramePr/>
          <p:nvPr>
            <p:extLst>
              <p:ext uri="{D42A27DB-BD31-4B8C-83A1-F6EECF244321}">
                <p14:modId xmlns:p14="http://schemas.microsoft.com/office/powerpoint/2010/main" val="743070930"/>
              </p:ext>
            </p:extLst>
          </p:nvPr>
        </p:nvGraphicFramePr>
        <p:xfrm>
          <a:off x="-7271" y="4354020"/>
          <a:ext cx="3658897" cy="10987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-82363" y="5287035"/>
            <a:ext cx="65274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тыс. тонн</a:t>
            </a:r>
          </a:p>
        </p:txBody>
      </p:sp>
      <p:graphicFrame>
        <p:nvGraphicFramePr>
          <p:cNvPr id="23" name="Диаграмма 22"/>
          <p:cNvGraphicFramePr/>
          <p:nvPr>
            <p:extLst>
              <p:ext uri="{D42A27DB-BD31-4B8C-83A1-F6EECF244321}">
                <p14:modId xmlns:p14="http://schemas.microsoft.com/office/powerpoint/2010/main" val="1231969709"/>
              </p:ext>
            </p:extLst>
          </p:nvPr>
        </p:nvGraphicFramePr>
        <p:xfrm>
          <a:off x="2478" y="5421917"/>
          <a:ext cx="3872106" cy="1047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146" name="TextBox 145"/>
          <p:cNvSpPr txBox="1"/>
          <p:nvPr/>
        </p:nvSpPr>
        <p:spPr>
          <a:xfrm>
            <a:off x="-82363" y="6178835"/>
            <a:ext cx="61266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тыс. гол.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5217737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</p:spTree>
    <p:extLst>
      <p:ext uri="{BB962C8B-B14F-4D97-AF65-F5344CB8AC3E}">
        <p14:creationId xmlns:p14="http://schemas.microsoft.com/office/powerpoint/2010/main" val="27268114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1000" r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Прямоугольник 150"/>
          <p:cNvSpPr/>
          <p:nvPr/>
        </p:nvSpPr>
        <p:spPr bwMode="auto">
          <a:xfrm>
            <a:off x="0" y="6565994"/>
            <a:ext cx="9144000" cy="71437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09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1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6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9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50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14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781213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04749" y="332238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411675" y="3164146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774058" y="300011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53114" y="2730959"/>
            <a:ext cx="53648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66852" y="239723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83626" y="2460544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19226" y="2460544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48064" y="2132856"/>
            <a:ext cx="639081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748332" y="2820072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99584" y="2802671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76452" y="262351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45595" y="2359218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96136" y="1916832"/>
            <a:ext cx="65020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9948" y="2136110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46024" y="738638"/>
            <a:ext cx="2769791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ЖИВОТНОВОДСТВО</a:t>
            </a:r>
          </a:p>
          <a:p>
            <a:r>
              <a:rPr lang="ru-RU" sz="16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Свиноводство</a:t>
            </a:r>
          </a:p>
          <a:p>
            <a:r>
              <a:rPr lang="ru-RU" sz="9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err="1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479260" y="254376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13,56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5" name="TextBox 104"/>
          <p:cNvSpPr txBox="1"/>
          <p:nvPr/>
        </p:nvSpPr>
        <p:spPr>
          <a:xfrm rot="10800000" flipV="1">
            <a:off x="3585019" y="2858823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90,38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 rot="10800000" flipV="1">
            <a:off x="4520930" y="1874970"/>
            <a:ext cx="86409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213,75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55,2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2666" y="1955244"/>
            <a:ext cx="2974677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Поголовье свиней в </a:t>
            </a:r>
            <a:r>
              <a:rPr lang="ru-RU" sz="1100" b="1" u="sng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,    тыс. голов</a:t>
            </a:r>
          </a:p>
          <a:p>
            <a:pPr>
              <a:spcAft>
                <a:spcPts val="600"/>
              </a:spcAft>
            </a:pPr>
            <a:endParaRPr lang="ru-RU" sz="1100" b="1" dirty="0">
              <a:solidFill>
                <a:srgbClr val="7E007E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свиней на убой в живом весе</a:t>
            </a:r>
            <a:b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b="1" u="sng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1100" b="1" u="sng" dirty="0" err="1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1100" b="1" u="sng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тыс.тонн</a:t>
            </a:r>
          </a:p>
        </p:txBody>
      </p:sp>
      <p:sp>
        <p:nvSpPr>
          <p:cNvPr id="148" name="TextBox 147"/>
          <p:cNvSpPr txBox="1"/>
          <p:nvPr/>
        </p:nvSpPr>
        <p:spPr>
          <a:xfrm rot="10800000" flipV="1">
            <a:off x="5796142" y="1998420"/>
            <a:ext cx="57605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 rot="10800000" flipV="1">
            <a:off x="6732238" y="2379132"/>
            <a:ext cx="50405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0,06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355976" y="1344511"/>
            <a:ext cx="43204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 rot="10800000" flipV="1">
            <a:off x="4932039" y="2251013"/>
            <a:ext cx="86409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12,98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1,17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533976" y="1473370"/>
            <a:ext cx="55205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2" name="TextBox 291"/>
          <p:cNvSpPr txBox="1"/>
          <p:nvPr/>
        </p:nvSpPr>
        <p:spPr>
          <a:xfrm rot="10800000" flipV="1">
            <a:off x="3347864" y="3310393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17,13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4,12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66" name="Диаграмма 165"/>
          <p:cNvGraphicFramePr/>
          <p:nvPr>
            <p:extLst>
              <p:ext uri="{D42A27DB-BD31-4B8C-83A1-F6EECF244321}">
                <p14:modId xmlns:p14="http://schemas.microsoft.com/office/powerpoint/2010/main" val="2916472031"/>
              </p:ext>
            </p:extLst>
          </p:nvPr>
        </p:nvGraphicFramePr>
        <p:xfrm>
          <a:off x="48254" y="4188730"/>
          <a:ext cx="3842020" cy="2003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7" name="TextBox 166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5255063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165" name="TextBox 164"/>
          <p:cNvSpPr txBox="1"/>
          <p:nvPr/>
        </p:nvSpPr>
        <p:spPr>
          <a:xfrm rot="10800000" flipV="1">
            <a:off x="3700519" y="2480896"/>
            <a:ext cx="3450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 rot="10800000" flipV="1">
            <a:off x="6477266" y="978445"/>
            <a:ext cx="3450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  <a:p>
            <a:pPr algn="ctr"/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 rot="10800000" flipV="1">
            <a:off x="8312475" y="824284"/>
            <a:ext cx="3450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0,08</a:t>
            </a:r>
          </a:p>
          <a:p>
            <a:pPr algn="ctr"/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 rot="10800000" flipV="1">
            <a:off x="5434863" y="2901455"/>
            <a:ext cx="3450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728848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Прямоугольник 147"/>
          <p:cNvSpPr/>
          <p:nvPr/>
        </p:nvSpPr>
        <p:spPr bwMode="auto">
          <a:xfrm>
            <a:off x="18198" y="6582146"/>
            <a:ext cx="9144000" cy="71437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08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0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4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15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63747" y="4625343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06631" y="379833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19851" y="3368321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584614" y="295533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20367" y="2725468"/>
            <a:ext cx="53648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72138" y="2455125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74773" y="2261540"/>
            <a:ext cx="5765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98716" y="2697155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276873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 rot="10800000" flipV="1">
            <a:off x="5209384" y="2085224"/>
            <a:ext cx="804197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81262" y="2674747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85333" y="2378241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0508" y="759792"/>
            <a:ext cx="2806750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ЖИВОТНОВОДСТВО</a:t>
            </a:r>
          </a:p>
          <a:p>
            <a:r>
              <a:rPr lang="ru-RU" sz="16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Птицеводство</a:t>
            </a:r>
          </a:p>
          <a:p>
            <a:pPr lvl="0"/>
            <a:r>
              <a:rPr lang="ru-RU" sz="9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err="1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1600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730567" y="2834523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990 / 707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200,2 / 300,09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02868" y="620688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4283968" y="2420888"/>
            <a:ext cx="79208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1371 / 1067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333,02 / 357,7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3851920" y="5805264"/>
            <a:ext cx="504056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692 / 38</a:t>
            </a:r>
          </a:p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7,59 / 225,2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11,56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3083306" y="2378241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78,2/78,2</a:t>
            </a:r>
          </a:p>
          <a:p>
            <a:pPr algn="ctr"/>
            <a:r>
              <a:rPr lang="en-US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1,47 / 86,7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5677019" y="2646240"/>
            <a:ext cx="518435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197 / 147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40,7 / 313,4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0,03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3516858" y="2795225"/>
            <a:ext cx="58709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574,4 / 401,3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112,44 / 280,19</a:t>
            </a:r>
            <a:endParaRPr lang="ru-RU" sz="600" b="1" dirty="0">
              <a:solidFill>
                <a:schemeClr val="accent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5385590" y="223519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922,1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1,2/94,1</a:t>
            </a:r>
          </a:p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18,1</a:t>
            </a:r>
          </a:p>
        </p:txBody>
      </p:sp>
      <p:sp>
        <p:nvSpPr>
          <p:cNvPr id="204" name="TextBox 203"/>
          <p:cNvSpPr txBox="1"/>
          <p:nvPr/>
        </p:nvSpPr>
        <p:spPr>
          <a:xfrm rot="10800000" flipV="1">
            <a:off x="4360602" y="4758149"/>
            <a:ext cx="41258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194530" y="1517167"/>
            <a:ext cx="2094707" cy="1892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ru-RU" sz="9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Поголовье птицы в </a:t>
            </a:r>
            <a:r>
              <a:rPr lang="ru-RU" sz="900" b="1" u="sng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, тыс. голов/ в т. ч. поголовье кур-несушек,           тыс. голов</a:t>
            </a:r>
          </a:p>
          <a:p>
            <a:pPr algn="just"/>
            <a:endParaRPr lang="ru-RU" sz="9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ru-RU" sz="9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куриных яиц в </a:t>
            </a:r>
            <a:r>
              <a:rPr lang="ru-RU" sz="900" b="1" u="sng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, млн шт. / </a:t>
            </a:r>
            <a:r>
              <a:rPr lang="ru-RU" sz="9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Продуктивность  кур-несушек, шт.</a:t>
            </a:r>
          </a:p>
          <a:p>
            <a:pPr algn="just"/>
            <a:endParaRPr lang="ru-RU" sz="9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ru-RU" sz="9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мяса  птицы на убой в живом весе в </a:t>
            </a:r>
            <a:r>
              <a:rPr lang="ru-RU" sz="900" b="1" u="sng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900" b="1" u="sng" dirty="0" err="1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900" b="1" u="sng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9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 тонн</a:t>
            </a:r>
          </a:p>
          <a:p>
            <a:pPr algn="just"/>
            <a:endParaRPr lang="ru-RU" sz="900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164289" y="5297979"/>
            <a:ext cx="178792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3" name="Диаграмма 12"/>
          <p:cNvGraphicFramePr/>
          <p:nvPr>
            <p:extLst>
              <p:ext uri="{D42A27DB-BD31-4B8C-83A1-F6EECF244321}">
                <p14:modId xmlns:p14="http://schemas.microsoft.com/office/powerpoint/2010/main" val="2961232165"/>
              </p:ext>
            </p:extLst>
          </p:nvPr>
        </p:nvGraphicFramePr>
        <p:xfrm>
          <a:off x="0" y="3491352"/>
          <a:ext cx="3858944" cy="9905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9" name="Диаграмма 18"/>
          <p:cNvGraphicFramePr/>
          <p:nvPr>
            <p:extLst>
              <p:ext uri="{D42A27DB-BD31-4B8C-83A1-F6EECF244321}">
                <p14:modId xmlns:p14="http://schemas.microsoft.com/office/powerpoint/2010/main" val="2564159346"/>
              </p:ext>
            </p:extLst>
          </p:nvPr>
        </p:nvGraphicFramePr>
        <p:xfrm>
          <a:off x="0" y="4476811"/>
          <a:ext cx="3858944" cy="13284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22" name="Диаграмма 21"/>
          <p:cNvGraphicFramePr/>
          <p:nvPr>
            <p:extLst>
              <p:ext uri="{D42A27DB-BD31-4B8C-83A1-F6EECF244321}">
                <p14:modId xmlns:p14="http://schemas.microsoft.com/office/powerpoint/2010/main" val="2117394711"/>
              </p:ext>
            </p:extLst>
          </p:nvPr>
        </p:nvGraphicFramePr>
        <p:xfrm>
          <a:off x="-21181" y="5661344"/>
          <a:ext cx="3827819" cy="920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146" name="TextBox 145"/>
          <p:cNvSpPr txBox="1"/>
          <p:nvPr/>
        </p:nvSpPr>
        <p:spPr>
          <a:xfrm>
            <a:off x="5244727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6952307" y="3713153"/>
            <a:ext cx="2084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200" i="1" dirty="0" err="1"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/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средняя яйценоскость </a:t>
            </a:r>
            <a:br>
              <a:rPr lang="ru-RU" sz="1200" i="1" dirty="0"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1 курицы-несушки в РФ составляет 313 штук, в СФО – 332 штук.</a:t>
            </a:r>
          </a:p>
        </p:txBody>
      </p:sp>
    </p:spTree>
    <p:extLst>
      <p:ext uri="{BB962C8B-B14F-4D97-AF65-F5344CB8AC3E}">
        <p14:creationId xmlns:p14="http://schemas.microsoft.com/office/powerpoint/2010/main" val="114066457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9000" r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1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22" name="Прямоугольник 21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4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" name="TextBox 24"/>
          <p:cNvSpPr txBox="1"/>
          <p:nvPr/>
        </p:nvSpPr>
        <p:spPr>
          <a:xfrm>
            <a:off x="181074" y="796365"/>
            <a:ext cx="3958878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ПИЩЕВЫХ ПРОДУКТОВ</a:t>
            </a:r>
          </a:p>
        </p:txBody>
      </p:sp>
      <p:cxnSp>
        <p:nvCxnSpPr>
          <p:cNvPr id="26" name="Прямая соединительная линия 25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Прямоугольник 28"/>
          <p:cNvSpPr/>
          <p:nvPr/>
        </p:nvSpPr>
        <p:spPr>
          <a:xfrm>
            <a:off x="142844" y="1285860"/>
            <a:ext cx="1857388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данным </a:t>
            </a:r>
            <a:r>
              <a:rPr lang="ru-RU" sz="900" i="1" dirty="0" err="1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7020272" y="5373216"/>
            <a:ext cx="21237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8" name="Диаграмма 27"/>
          <p:cNvGraphicFramePr/>
          <p:nvPr>
            <p:extLst>
              <p:ext uri="{D42A27DB-BD31-4B8C-83A1-F6EECF244321}">
                <p14:modId xmlns:p14="http://schemas.microsoft.com/office/powerpoint/2010/main" val="4228462094"/>
              </p:ext>
            </p:extLst>
          </p:nvPr>
        </p:nvGraphicFramePr>
        <p:xfrm>
          <a:off x="4716016" y="692696"/>
          <a:ext cx="4326232" cy="24799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0" name="Диаграмма 29"/>
          <p:cNvGraphicFramePr/>
          <p:nvPr>
            <p:extLst>
              <p:ext uri="{D42A27DB-BD31-4B8C-83A1-F6EECF244321}">
                <p14:modId xmlns:p14="http://schemas.microsoft.com/office/powerpoint/2010/main" val="506709958"/>
              </p:ext>
            </p:extLst>
          </p:nvPr>
        </p:nvGraphicFramePr>
        <p:xfrm>
          <a:off x="32242" y="3900123"/>
          <a:ext cx="4326232" cy="24812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31" name="Диаграмма 30"/>
          <p:cNvGraphicFramePr/>
          <p:nvPr>
            <p:extLst>
              <p:ext uri="{D42A27DB-BD31-4B8C-83A1-F6EECF244321}">
                <p14:modId xmlns:p14="http://schemas.microsoft.com/office/powerpoint/2010/main" val="3228802883"/>
              </p:ext>
            </p:extLst>
          </p:nvPr>
        </p:nvGraphicFramePr>
        <p:xfrm>
          <a:off x="4716016" y="3276731"/>
          <a:ext cx="4326232" cy="22405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2" name="Диаграмма 1"/>
          <p:cNvGraphicFramePr/>
          <p:nvPr>
            <p:extLst>
              <p:ext uri="{D42A27DB-BD31-4B8C-83A1-F6EECF244321}">
                <p14:modId xmlns:p14="http://schemas.microsoft.com/office/powerpoint/2010/main" val="2486002852"/>
              </p:ext>
            </p:extLst>
          </p:nvPr>
        </p:nvGraphicFramePr>
        <p:xfrm>
          <a:off x="142844" y="1628800"/>
          <a:ext cx="4390926" cy="23042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</p:spTree>
    <p:extLst>
      <p:ext uri="{BB962C8B-B14F-4D97-AF65-F5344CB8AC3E}">
        <p14:creationId xmlns:p14="http://schemas.microsoft.com/office/powerpoint/2010/main" val="350016921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" name="Группа 102"/>
          <p:cNvGrpSpPr/>
          <p:nvPr/>
        </p:nvGrpSpPr>
        <p:grpSpPr>
          <a:xfrm>
            <a:off x="2714242" y="62808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9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17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65585" y="5589901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18770" y="462191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36541" y="383690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43504" y="3429000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71976" y="308940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44897" y="295420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20249" y="2759078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786050" y="242886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7686" y="2285992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43504" y="221455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29190" y="2928934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59764" y="278605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57884" y="235743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8636" y="2071731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3" y="796365"/>
            <a:ext cx="2962167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МОЛОКА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504" y="1333356"/>
            <a:ext cx="2843808" cy="19569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молокоперерабатывающей отрасли /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производству молочной продукции (в перерасчете на молоко)</a:t>
            </a:r>
            <a:endParaRPr lang="ru-RU" sz="1100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38229" y="2355294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38229" y="2626999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48986" y="288276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5806060" y="3643314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10,06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5759764" y="2836677"/>
            <a:ext cx="38284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32,84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906027" y="3709121"/>
            <a:ext cx="4826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6,15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721445" y="2428868"/>
            <a:ext cx="467351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6429387" y="3286124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2,93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14809" y="857232"/>
            <a:ext cx="53578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5,05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857884" y="2050887"/>
            <a:ext cx="537021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1,92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816067" y="2157496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1,05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868893" y="1873906"/>
            <a:ext cx="40617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3,55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3357554" y="3357562"/>
            <a:ext cx="400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41,31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214942" y="2285992"/>
            <a:ext cx="39053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16,15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4571999" y="2428868"/>
            <a:ext cx="40746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27,1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3143239" y="2500306"/>
            <a:ext cx="4212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11,6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4857752" y="3000372"/>
            <a:ext cx="43339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20,22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4318758" y="3253844"/>
            <a:ext cx="42387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5,06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6000760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5072066" y="2428868"/>
            <a:ext cx="53168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5162185" y="2542364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20,22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5572132" y="2571744"/>
            <a:ext cx="46595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8" name="TextBox 207"/>
          <p:cNvSpPr txBox="1"/>
          <p:nvPr/>
        </p:nvSpPr>
        <p:spPr>
          <a:xfrm>
            <a:off x="5786446" y="2643182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10,91</a:t>
            </a:r>
          </a:p>
        </p:txBody>
      </p:sp>
      <p:sp>
        <p:nvSpPr>
          <p:cNvPr id="209" name="Прямоугольник 208"/>
          <p:cNvSpPr/>
          <p:nvPr/>
        </p:nvSpPr>
        <p:spPr>
          <a:xfrm>
            <a:off x="4572000" y="472571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Прямоугольник 209"/>
          <p:cNvSpPr/>
          <p:nvPr/>
        </p:nvSpPr>
        <p:spPr>
          <a:xfrm>
            <a:off x="6286512" y="26431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Прямоугольник 210"/>
          <p:cNvSpPr/>
          <p:nvPr/>
        </p:nvSpPr>
        <p:spPr>
          <a:xfrm>
            <a:off x="4000496" y="235743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Прямоугольник 211"/>
          <p:cNvSpPr/>
          <p:nvPr/>
        </p:nvSpPr>
        <p:spPr>
          <a:xfrm>
            <a:off x="4857752" y="278605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3615761" y="2495432"/>
            <a:ext cx="45132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130,1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5895341" y="2445812"/>
            <a:ext cx="49453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201,02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4286248" y="478632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64,79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14346" y="2895045"/>
            <a:ext cx="43674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87,3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4885141" y="2739259"/>
            <a:ext cx="44824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3/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121,99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Прямоугольник 218"/>
          <p:cNvSpPr/>
          <p:nvPr/>
        </p:nvSpPr>
        <p:spPr>
          <a:xfrm>
            <a:off x="3929058" y="285749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0" name="Прямоугольник 189"/>
          <p:cNvSpPr/>
          <p:nvPr/>
        </p:nvSpPr>
        <p:spPr>
          <a:xfrm>
            <a:off x="585788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5929322" y="42860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77,45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Равнобедренный треугольник 191"/>
          <p:cNvSpPr/>
          <p:nvPr/>
        </p:nvSpPr>
        <p:spPr>
          <a:xfrm>
            <a:off x="5500694" y="278605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5429256" y="2857496"/>
            <a:ext cx="3768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0,73</a:t>
            </a:r>
          </a:p>
        </p:txBody>
      </p:sp>
      <p:sp>
        <p:nvSpPr>
          <p:cNvPr id="221" name="Равнобедренный треугольник 220"/>
          <p:cNvSpPr/>
          <p:nvPr/>
        </p:nvSpPr>
        <p:spPr>
          <a:xfrm>
            <a:off x="8501090" y="100010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8358214" y="785794"/>
            <a:ext cx="40348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0,10</a:t>
            </a:r>
          </a:p>
        </p:txBody>
      </p:sp>
      <p:sp>
        <p:nvSpPr>
          <p:cNvPr id="188" name="Прямоугольник 187"/>
          <p:cNvSpPr/>
          <p:nvPr/>
        </p:nvSpPr>
        <p:spPr>
          <a:xfrm>
            <a:off x="84284" y="1025973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256215" y="4272123"/>
            <a:ext cx="43990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178475" y="62736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 год</a:t>
            </a:r>
          </a:p>
        </p:txBody>
      </p:sp>
      <p:sp>
        <p:nvSpPr>
          <p:cNvPr id="264" name="Прямоугольник 263"/>
          <p:cNvSpPr/>
          <p:nvPr/>
        </p:nvSpPr>
        <p:spPr>
          <a:xfrm>
            <a:off x="4175672" y="915111"/>
            <a:ext cx="74858" cy="70412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" name="Овал 265"/>
          <p:cNvSpPr/>
          <p:nvPr/>
        </p:nvSpPr>
        <p:spPr>
          <a:xfrm>
            <a:off x="4822033" y="19343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7" name="Овал 266"/>
          <p:cNvSpPr/>
          <p:nvPr/>
        </p:nvSpPr>
        <p:spPr>
          <a:xfrm>
            <a:off x="6715260" y="245971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Прямоугольник 267"/>
          <p:cNvSpPr/>
          <p:nvPr/>
        </p:nvSpPr>
        <p:spPr>
          <a:xfrm>
            <a:off x="5915467" y="341888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Прямоугольник 268"/>
          <p:cNvSpPr/>
          <p:nvPr/>
        </p:nvSpPr>
        <p:spPr>
          <a:xfrm>
            <a:off x="5911061" y="298521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Прямоугольник 269"/>
          <p:cNvSpPr/>
          <p:nvPr/>
        </p:nvSpPr>
        <p:spPr>
          <a:xfrm>
            <a:off x="5748442" y="272414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Прямоугольник 270"/>
          <p:cNvSpPr/>
          <p:nvPr/>
        </p:nvSpPr>
        <p:spPr>
          <a:xfrm>
            <a:off x="4846316" y="2938109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Прямоугольник 271"/>
          <p:cNvSpPr/>
          <p:nvPr/>
        </p:nvSpPr>
        <p:spPr>
          <a:xfrm>
            <a:off x="4267586" y="328923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Прямоугольник 272"/>
          <p:cNvSpPr/>
          <p:nvPr/>
        </p:nvSpPr>
        <p:spPr>
          <a:xfrm>
            <a:off x="4159135" y="3644465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Прямоугольник 273"/>
          <p:cNvSpPr/>
          <p:nvPr/>
        </p:nvSpPr>
        <p:spPr>
          <a:xfrm>
            <a:off x="3714744" y="327622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Прямоугольник 275"/>
          <p:cNvSpPr/>
          <p:nvPr/>
        </p:nvSpPr>
        <p:spPr>
          <a:xfrm>
            <a:off x="3421863" y="2445695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Прямоугольник 276"/>
          <p:cNvSpPr/>
          <p:nvPr/>
        </p:nvSpPr>
        <p:spPr>
          <a:xfrm>
            <a:off x="4498360" y="24756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8" name="Прямоугольник 277"/>
          <p:cNvSpPr/>
          <p:nvPr/>
        </p:nvSpPr>
        <p:spPr>
          <a:xfrm>
            <a:off x="5099723" y="234033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9" name="Овал 278"/>
          <p:cNvSpPr/>
          <p:nvPr/>
        </p:nvSpPr>
        <p:spPr>
          <a:xfrm>
            <a:off x="3786182" y="220520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Овал 279"/>
          <p:cNvSpPr/>
          <p:nvPr/>
        </p:nvSpPr>
        <p:spPr>
          <a:xfrm>
            <a:off x="5848732" y="209768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Овал 280"/>
          <p:cNvSpPr/>
          <p:nvPr/>
        </p:nvSpPr>
        <p:spPr>
          <a:xfrm>
            <a:off x="6357949" y="336439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2" name="Овал 281"/>
          <p:cNvSpPr/>
          <p:nvPr/>
        </p:nvSpPr>
        <p:spPr>
          <a:xfrm>
            <a:off x="5247555" y="43413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Прямоугольник 168"/>
          <p:cNvSpPr/>
          <p:nvPr/>
        </p:nvSpPr>
        <p:spPr>
          <a:xfrm>
            <a:off x="5109957" y="256417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5062333" y="4938709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0,35</a:t>
            </a:r>
          </a:p>
        </p:txBody>
      </p:sp>
      <p:sp>
        <p:nvSpPr>
          <p:cNvPr id="166" name="Равнобедренный треугольник 165"/>
          <p:cNvSpPr/>
          <p:nvPr/>
        </p:nvSpPr>
        <p:spPr>
          <a:xfrm>
            <a:off x="5362752" y="512482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4121636" y="5763193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165,34</a:t>
            </a:r>
          </a:p>
        </p:txBody>
      </p:sp>
      <p:sp>
        <p:nvSpPr>
          <p:cNvPr id="182" name="Прямоугольник 181"/>
          <p:cNvSpPr/>
          <p:nvPr/>
        </p:nvSpPr>
        <p:spPr>
          <a:xfrm>
            <a:off x="3912848" y="5928229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0303063"/>
              </p:ext>
            </p:extLst>
          </p:nvPr>
        </p:nvGraphicFramePr>
        <p:xfrm>
          <a:off x="7020273" y="3603274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83" name="Прямоугольник 182"/>
          <p:cNvSpPr/>
          <p:nvPr/>
        </p:nvSpPr>
        <p:spPr>
          <a:xfrm>
            <a:off x="7176860" y="3022310"/>
            <a:ext cx="1750111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Количество предприятий  молокоперерабатывающей отрасли в крае</a:t>
            </a:r>
          </a:p>
        </p:txBody>
      </p:sp>
      <p:graphicFrame>
        <p:nvGraphicFramePr>
          <p:cNvPr id="184" name="Диаграмма 183"/>
          <p:cNvGraphicFramePr/>
          <p:nvPr>
            <p:extLst>
              <p:ext uri="{D42A27DB-BD31-4B8C-83A1-F6EECF244321}">
                <p14:modId xmlns:p14="http://schemas.microsoft.com/office/powerpoint/2010/main" val="1599033895"/>
              </p:ext>
            </p:extLst>
          </p:nvPr>
        </p:nvGraphicFramePr>
        <p:xfrm>
          <a:off x="0" y="3356721"/>
          <a:ext cx="3881880" cy="18485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85" name="Диаграмма 184"/>
          <p:cNvGraphicFramePr/>
          <p:nvPr>
            <p:extLst>
              <p:ext uri="{D42A27DB-BD31-4B8C-83A1-F6EECF244321}">
                <p14:modId xmlns:p14="http://schemas.microsoft.com/office/powerpoint/2010/main" val="1538807321"/>
              </p:ext>
            </p:extLst>
          </p:nvPr>
        </p:nvGraphicFramePr>
        <p:xfrm>
          <a:off x="108653" y="5198724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280413934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11000" r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02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39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0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1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2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44899" y="4661154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156001" y="4170725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78455" y="4118717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00966" y="3827543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21331" y="3228035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09881" y="3524663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34253" y="3009130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45022" y="246104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00122" y="241660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78087" y="2154846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11321" y="2743875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42386" y="257199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23213" y="228186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84732" y="1907507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28304" y="1494227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758905" y="732022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811160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МЯСА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7004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по убою скота</a:t>
            </a:r>
            <a:r>
              <a:rPr lang="en-US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убою скота</a:t>
            </a:r>
            <a:endParaRPr lang="ru-RU" sz="1100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Овал 145"/>
          <p:cNvSpPr/>
          <p:nvPr/>
        </p:nvSpPr>
        <p:spPr>
          <a:xfrm>
            <a:off x="71406" y="2395001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71438" y="2124778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Прямоугольник 147"/>
          <p:cNvSpPr/>
          <p:nvPr/>
        </p:nvSpPr>
        <p:spPr>
          <a:xfrm>
            <a:off x="71406" y="2652123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5724128" y="206084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6444208" y="184539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4393555" y="410441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4860032" y="501374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5826643" y="2026804"/>
            <a:ext cx="40621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571009" y="1820297"/>
            <a:ext cx="4184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502200" y="4094270"/>
            <a:ext cx="45314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0,71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996076" y="4960857"/>
            <a:ext cx="45114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0,90</a:t>
            </a:r>
          </a:p>
        </p:txBody>
      </p:sp>
      <p:sp>
        <p:nvSpPr>
          <p:cNvPr id="171" name="Овал 170"/>
          <p:cNvSpPr/>
          <p:nvPr/>
        </p:nvSpPr>
        <p:spPr>
          <a:xfrm>
            <a:off x="4096389" y="330064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Овал 172"/>
          <p:cNvSpPr/>
          <p:nvPr/>
        </p:nvSpPr>
        <p:spPr>
          <a:xfrm>
            <a:off x="5868714" y="242088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Овал 173"/>
          <p:cNvSpPr/>
          <p:nvPr/>
        </p:nvSpPr>
        <p:spPr>
          <a:xfrm>
            <a:off x="4268384" y="439738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Овал 174"/>
          <p:cNvSpPr/>
          <p:nvPr/>
        </p:nvSpPr>
        <p:spPr>
          <a:xfrm>
            <a:off x="5174873" y="439993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Овал 175"/>
          <p:cNvSpPr/>
          <p:nvPr/>
        </p:nvSpPr>
        <p:spPr>
          <a:xfrm>
            <a:off x="4242572" y="480946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Овал 176"/>
          <p:cNvSpPr/>
          <p:nvPr/>
        </p:nvSpPr>
        <p:spPr>
          <a:xfrm>
            <a:off x="3420821" y="292551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Овал 177"/>
          <p:cNvSpPr/>
          <p:nvPr/>
        </p:nvSpPr>
        <p:spPr>
          <a:xfrm>
            <a:off x="5436096" y="292551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4250529" y="3260132"/>
            <a:ext cx="38992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2,75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574484" y="2538552"/>
            <a:ext cx="36605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6,6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929321" y="2394285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4,65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109180" y="4234897"/>
            <a:ext cx="37613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1,68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311321" y="4357694"/>
            <a:ext cx="4192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4286248" y="4786322"/>
            <a:ext cx="3797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92259" y="2886053"/>
            <a:ext cx="42967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5371605" y="3001500"/>
            <a:ext cx="44172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3,00</a:t>
            </a:r>
          </a:p>
        </p:txBody>
      </p:sp>
      <p:sp>
        <p:nvSpPr>
          <p:cNvPr id="187" name="Прямоугольник 186"/>
          <p:cNvSpPr/>
          <p:nvPr/>
        </p:nvSpPr>
        <p:spPr>
          <a:xfrm>
            <a:off x="3595723" y="253017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Прямоугольник 187"/>
          <p:cNvSpPr/>
          <p:nvPr/>
        </p:nvSpPr>
        <p:spPr>
          <a:xfrm>
            <a:off x="4640454" y="1910403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9" name="Прямоугольник 188"/>
          <p:cNvSpPr/>
          <p:nvPr/>
        </p:nvSpPr>
        <p:spPr>
          <a:xfrm>
            <a:off x="5043190" y="344329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Прямоугольник 190"/>
          <p:cNvSpPr/>
          <p:nvPr/>
        </p:nvSpPr>
        <p:spPr>
          <a:xfrm>
            <a:off x="5080659" y="233629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Прямоугольник 191"/>
          <p:cNvSpPr/>
          <p:nvPr/>
        </p:nvSpPr>
        <p:spPr>
          <a:xfrm>
            <a:off x="3309259" y="339754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3601191" y="250154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9,5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786314" y="185736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46,43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091933" y="338646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5,0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491434" y="2614637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5172687" y="228949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6,45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428992" y="335756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5,9</a:t>
            </a:r>
          </a:p>
        </p:txBody>
      </p:sp>
      <p:sp>
        <p:nvSpPr>
          <p:cNvPr id="152" name="Прямоугольник 151"/>
          <p:cNvSpPr/>
          <p:nvPr/>
        </p:nvSpPr>
        <p:spPr>
          <a:xfrm>
            <a:off x="68090" y="993679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920465" y="3619078"/>
            <a:ext cx="44235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1,4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110451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5689291" y="2833463"/>
            <a:ext cx="739691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5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5761739" y="2923162"/>
            <a:ext cx="305821" cy="14964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5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5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5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4,24</a:t>
            </a:r>
          </a:p>
        </p:txBody>
      </p:sp>
      <p:sp>
        <p:nvSpPr>
          <p:cNvPr id="244" name="Овал 243"/>
          <p:cNvSpPr/>
          <p:nvPr/>
        </p:nvSpPr>
        <p:spPr>
          <a:xfrm>
            <a:off x="5835738" y="3045019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46" name="Таблица 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1524682"/>
              </p:ext>
            </p:extLst>
          </p:nvPr>
        </p:nvGraphicFramePr>
        <p:xfrm>
          <a:off x="6990240" y="3862678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Прямоугольник 10"/>
          <p:cNvSpPr/>
          <p:nvPr/>
        </p:nvSpPr>
        <p:spPr>
          <a:xfrm>
            <a:off x="6965172" y="3369182"/>
            <a:ext cx="201809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100" i="1" dirty="0"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br>
              <a:rPr lang="ru-RU" sz="1100" i="1" dirty="0"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>
                <a:latin typeface="Times New Roman" pitchFamily="18" charset="0"/>
                <a:cs typeface="Times New Roman" pitchFamily="18" charset="0"/>
              </a:rPr>
              <a:t>по производству мяса в крае</a:t>
            </a:r>
          </a:p>
        </p:txBody>
      </p:sp>
      <p:sp>
        <p:nvSpPr>
          <p:cNvPr id="153" name="Прямоугольник 152"/>
          <p:cNvSpPr/>
          <p:nvPr/>
        </p:nvSpPr>
        <p:spPr>
          <a:xfrm>
            <a:off x="4499992" y="26374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Овал 167"/>
          <p:cNvSpPr/>
          <p:nvPr/>
        </p:nvSpPr>
        <p:spPr>
          <a:xfrm>
            <a:off x="3924498" y="364502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3" name="Овал 242"/>
          <p:cNvSpPr/>
          <p:nvPr/>
        </p:nvSpPr>
        <p:spPr>
          <a:xfrm>
            <a:off x="5868144" y="270892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45" name="Диаграмма 244"/>
          <p:cNvGraphicFramePr/>
          <p:nvPr>
            <p:extLst>
              <p:ext uri="{D42A27DB-BD31-4B8C-83A1-F6EECF244321}">
                <p14:modId xmlns:p14="http://schemas.microsoft.com/office/powerpoint/2010/main" val="2823598682"/>
              </p:ext>
            </p:extLst>
          </p:nvPr>
        </p:nvGraphicFramePr>
        <p:xfrm>
          <a:off x="154579" y="5162635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47" name="Диаграмма 246"/>
          <p:cNvGraphicFramePr/>
          <p:nvPr>
            <p:extLst>
              <p:ext uri="{D42A27DB-BD31-4B8C-83A1-F6EECF244321}">
                <p14:modId xmlns:p14="http://schemas.microsoft.com/office/powerpoint/2010/main" val="2276301019"/>
              </p:ext>
            </p:extLst>
          </p:nvPr>
        </p:nvGraphicFramePr>
        <p:xfrm>
          <a:off x="95532" y="3444232"/>
          <a:ext cx="3477964" cy="14445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21744538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11000" r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Группа 102"/>
          <p:cNvGrpSpPr/>
          <p:nvPr/>
        </p:nvGrpSpPr>
        <p:grpSpPr>
          <a:xfrm>
            <a:off x="2627784" y="62354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26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19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11892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02554" y="462972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072066" y="4214818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70515" y="411475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58816" y="3838657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49358" y="3325519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61502" y="3526156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22529" y="3180722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53534" y="294719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03932" y="2765335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997576" y="2378241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09887" y="2632739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18793" y="2346202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85120" y="2097795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57752" y="2928934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48294" y="2795228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06831" y="263273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68203" y="2350869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71830" y="2241388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458586" y="1730739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60955" y="695598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811160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МЯСА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019996" y="19917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мясоперерабатывающей отрасли 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переработке мяса</a:t>
            </a:r>
            <a:endParaRPr lang="ru-RU" sz="1100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71438" y="2245333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526671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374" y="281518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6188295" y="339424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Равнобедренный треугольник 147"/>
          <p:cNvSpPr/>
          <p:nvPr/>
        </p:nvSpPr>
        <p:spPr>
          <a:xfrm>
            <a:off x="4893923" y="504927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4156159" y="423124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5082306" y="443805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5041914" y="224028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7879941" y="41291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Равнобедренный треугольник 167"/>
          <p:cNvSpPr/>
          <p:nvPr/>
        </p:nvSpPr>
        <p:spPr>
          <a:xfrm>
            <a:off x="4066186" y="33210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Равнобедренный треугольник 168"/>
          <p:cNvSpPr/>
          <p:nvPr/>
        </p:nvSpPr>
        <p:spPr>
          <a:xfrm>
            <a:off x="5766940" y="208913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Равнобедренный треугольник 170"/>
          <p:cNvSpPr/>
          <p:nvPr/>
        </p:nvSpPr>
        <p:spPr>
          <a:xfrm>
            <a:off x="6682293" y="249577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Равнобедренный треугольник 171"/>
          <p:cNvSpPr/>
          <p:nvPr/>
        </p:nvSpPr>
        <p:spPr>
          <a:xfrm>
            <a:off x="4676173" y="585197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Равнобедренный треугольник 172"/>
          <p:cNvSpPr/>
          <p:nvPr/>
        </p:nvSpPr>
        <p:spPr>
          <a:xfrm>
            <a:off x="5859109" y="377311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Равнобедренный треугольник 173"/>
          <p:cNvSpPr/>
          <p:nvPr/>
        </p:nvSpPr>
        <p:spPr>
          <a:xfrm>
            <a:off x="5643570" y="150017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4263195" y="32769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5815434" y="2071678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0,48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4906676" y="58051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5081967" y="500247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165091" y="43419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0,27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300129" y="438878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813510" y="242886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0,46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940143" y="373546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57950" y="335756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8046342" y="374655"/>
            <a:ext cx="37656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0,28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741778" y="1468687"/>
            <a:ext cx="4736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0,74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5260070" y="219494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0,23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4616551" y="713847"/>
            <a:ext cx="48359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4" name="Овал 193"/>
          <p:cNvSpPr/>
          <p:nvPr/>
        </p:nvSpPr>
        <p:spPr>
          <a:xfrm>
            <a:off x="5429800" y="2940439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5" name="Овал 194"/>
          <p:cNvSpPr/>
          <p:nvPr/>
        </p:nvSpPr>
        <p:spPr>
          <a:xfrm>
            <a:off x="5100141" y="255411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6" name="Овал 195"/>
          <p:cNvSpPr/>
          <p:nvPr/>
        </p:nvSpPr>
        <p:spPr>
          <a:xfrm>
            <a:off x="2808089" y="31736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Овал 196"/>
          <p:cNvSpPr/>
          <p:nvPr/>
        </p:nvSpPr>
        <p:spPr>
          <a:xfrm>
            <a:off x="4235652" y="477542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489939" y="1924103"/>
            <a:ext cx="48392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0,43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4551320" y="243824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4357139" y="474617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2,39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5741274" y="268651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0,41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446717" y="3002977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1,75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2923974" y="311195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1,79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5162950" y="250837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0,19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5054200" y="2399237"/>
            <a:ext cx="53168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</a:p>
        </p:txBody>
      </p:sp>
      <p:sp>
        <p:nvSpPr>
          <p:cNvPr id="209" name="Прямоугольник 208"/>
          <p:cNvSpPr/>
          <p:nvPr/>
        </p:nvSpPr>
        <p:spPr>
          <a:xfrm>
            <a:off x="3779912" y="26374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Прямоугольник 209"/>
          <p:cNvSpPr/>
          <p:nvPr/>
        </p:nvSpPr>
        <p:spPr>
          <a:xfrm>
            <a:off x="5862923" y="250727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Прямоугольник 210"/>
          <p:cNvSpPr/>
          <p:nvPr/>
        </p:nvSpPr>
        <p:spPr>
          <a:xfrm>
            <a:off x="3275856" y="335699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Прямоугольник 211"/>
          <p:cNvSpPr/>
          <p:nvPr/>
        </p:nvSpPr>
        <p:spPr>
          <a:xfrm>
            <a:off x="4778827" y="282784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Прямоугольник 212"/>
          <p:cNvSpPr/>
          <p:nvPr/>
        </p:nvSpPr>
        <p:spPr>
          <a:xfrm>
            <a:off x="657226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3643306" y="2500306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10,06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5954405" y="2484881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6,26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349133" y="333178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6,18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4875568" y="276560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81,8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6643702" y="428604"/>
            <a:ext cx="4191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5,69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4814546" y="2652813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6643702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</a:p>
        </p:txBody>
      </p:sp>
      <p:sp>
        <p:nvSpPr>
          <p:cNvPr id="167" name="Прямоугольник 166"/>
          <p:cNvSpPr/>
          <p:nvPr/>
        </p:nvSpPr>
        <p:spPr>
          <a:xfrm>
            <a:off x="71406" y="1037928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Равнобедренный треугольник 218"/>
          <p:cNvSpPr/>
          <p:nvPr/>
        </p:nvSpPr>
        <p:spPr>
          <a:xfrm>
            <a:off x="3058597" y="252667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089364" y="2484881"/>
            <a:ext cx="49385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0,09</a:t>
            </a:r>
          </a:p>
        </p:txBody>
      </p:sp>
      <p:sp>
        <p:nvSpPr>
          <p:cNvPr id="220" name="Равнобедренный треугольник 219"/>
          <p:cNvSpPr/>
          <p:nvPr/>
        </p:nvSpPr>
        <p:spPr>
          <a:xfrm>
            <a:off x="4441007" y="414338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528862" y="4084185"/>
            <a:ext cx="4702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0,28</a:t>
            </a:r>
          </a:p>
          <a:p>
            <a:endParaRPr lang="ru-RU" dirty="0"/>
          </a:p>
        </p:txBody>
      </p:sp>
      <p:sp>
        <p:nvSpPr>
          <p:cNvPr id="224" name="TextBox 223"/>
          <p:cNvSpPr txBox="1"/>
          <p:nvPr/>
        </p:nvSpPr>
        <p:spPr>
          <a:xfrm>
            <a:off x="5166212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267" name="Овал 266"/>
          <p:cNvSpPr/>
          <p:nvPr/>
        </p:nvSpPr>
        <p:spPr>
          <a:xfrm>
            <a:off x="4413282" y="249012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5776942" y="2864591"/>
            <a:ext cx="5044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5779715" y="299948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5783186" y="2935175"/>
            <a:ext cx="474366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7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7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0,73</a:t>
            </a:r>
            <a:endParaRPr lang="ru-RU" sz="7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3813555" y="3688874"/>
            <a:ext cx="543584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0,55</a:t>
            </a:r>
          </a:p>
        </p:txBody>
      </p:sp>
      <p:sp>
        <p:nvSpPr>
          <p:cNvPr id="198" name="Равнобедренный треугольник 197"/>
          <p:cNvSpPr/>
          <p:nvPr/>
        </p:nvSpPr>
        <p:spPr>
          <a:xfrm>
            <a:off x="4155337" y="358345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2913754" y="196825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0,04</a:t>
            </a:r>
          </a:p>
        </p:txBody>
      </p:sp>
      <p:sp>
        <p:nvSpPr>
          <p:cNvPr id="269" name="Равнобедренный треугольник 268"/>
          <p:cNvSpPr/>
          <p:nvPr/>
        </p:nvSpPr>
        <p:spPr>
          <a:xfrm>
            <a:off x="3040868" y="184182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3448123" y="2827840"/>
            <a:ext cx="587020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г. Назарово</a:t>
            </a:r>
          </a:p>
        </p:txBody>
      </p:sp>
      <p:sp>
        <p:nvSpPr>
          <p:cNvPr id="11" name="Прямоугольник 10"/>
          <p:cNvSpPr/>
          <p:nvPr/>
        </p:nvSpPr>
        <p:spPr>
          <a:xfrm>
            <a:off x="3622489" y="2917661"/>
            <a:ext cx="417102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0,12</a:t>
            </a:r>
          </a:p>
        </p:txBody>
      </p:sp>
      <p:sp>
        <p:nvSpPr>
          <p:cNvPr id="270" name="Равнобедренный треугольник 269"/>
          <p:cNvSpPr/>
          <p:nvPr/>
        </p:nvSpPr>
        <p:spPr>
          <a:xfrm>
            <a:off x="3544421" y="297678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71" name="Таблица 2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6323882"/>
              </p:ext>
            </p:extLst>
          </p:nvPr>
        </p:nvGraphicFramePr>
        <p:xfrm>
          <a:off x="6990240" y="3862678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Прямоугольник 11"/>
          <p:cNvSpPr/>
          <p:nvPr/>
        </p:nvSpPr>
        <p:spPr>
          <a:xfrm>
            <a:off x="6789339" y="3368015"/>
            <a:ext cx="234613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b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переработке мяса в крае</a:t>
            </a:r>
          </a:p>
        </p:txBody>
      </p:sp>
      <p:sp>
        <p:nvSpPr>
          <p:cNvPr id="177" name="Прямоугольник 176"/>
          <p:cNvSpPr/>
          <p:nvPr/>
        </p:nvSpPr>
        <p:spPr>
          <a:xfrm>
            <a:off x="5943449" y="2627965"/>
            <a:ext cx="573617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Бородино</a:t>
            </a:r>
          </a:p>
        </p:txBody>
      </p:sp>
      <p:sp>
        <p:nvSpPr>
          <p:cNvPr id="185" name="Равнобедренный треугольник 184"/>
          <p:cNvSpPr/>
          <p:nvPr/>
        </p:nvSpPr>
        <p:spPr>
          <a:xfrm flipH="1">
            <a:off x="5659406" y="2720298"/>
            <a:ext cx="118091" cy="94889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6114006" y="271271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13,5</a:t>
            </a:r>
          </a:p>
        </p:txBody>
      </p:sp>
      <p:sp>
        <p:nvSpPr>
          <p:cNvPr id="273" name="Прямоугольник 272"/>
          <p:cNvSpPr/>
          <p:nvPr/>
        </p:nvSpPr>
        <p:spPr>
          <a:xfrm>
            <a:off x="6228184" y="263691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Равнобедренный треугольник 273"/>
          <p:cNvSpPr/>
          <p:nvPr/>
        </p:nvSpPr>
        <p:spPr>
          <a:xfrm>
            <a:off x="6516216" y="198884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75" name="Диаграмма 274"/>
          <p:cNvGraphicFramePr/>
          <p:nvPr>
            <p:extLst>
              <p:ext uri="{D42A27DB-BD31-4B8C-83A1-F6EECF244321}">
                <p14:modId xmlns:p14="http://schemas.microsoft.com/office/powerpoint/2010/main" val="1452332622"/>
              </p:ext>
            </p:extLst>
          </p:nvPr>
        </p:nvGraphicFramePr>
        <p:xfrm>
          <a:off x="98775" y="3465682"/>
          <a:ext cx="3571739" cy="27353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60108770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" name="Группа 102"/>
          <p:cNvGrpSpPr/>
          <p:nvPr/>
        </p:nvGrpSpPr>
        <p:grpSpPr>
          <a:xfrm>
            <a:off x="2634574" y="63970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4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31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20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11531" y="561247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84735" y="4043318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97111" y="3881697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96341" y="3183881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584614" y="295533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473351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72066" y="2285992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57752" y="2857496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86446" y="278605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29322" y="2285992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57950" y="2500306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3" y="796365"/>
            <a:ext cx="3183949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ХЛЕБА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9569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хлебопекарной отрасли  /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производству хлебобулочных изделий</a:t>
            </a:r>
            <a:endParaRPr lang="ru-RU" sz="1100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71406" y="2333582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619334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2905086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6072198" y="185736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Равнобедренный треугольник 147"/>
          <p:cNvSpPr/>
          <p:nvPr/>
        </p:nvSpPr>
        <p:spPr>
          <a:xfrm>
            <a:off x="6423604" y="267180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4929190" y="407194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4202190" y="419691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5503980" y="367903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Равнобедренный треугольник 152"/>
          <p:cNvSpPr/>
          <p:nvPr/>
        </p:nvSpPr>
        <p:spPr>
          <a:xfrm>
            <a:off x="5572132" y="221455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5572132" y="278605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Равнобедренный треугольник 165"/>
          <p:cNvSpPr/>
          <p:nvPr/>
        </p:nvSpPr>
        <p:spPr>
          <a:xfrm>
            <a:off x="4357686" y="55007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Равнобедренный треугольник 167"/>
          <p:cNvSpPr/>
          <p:nvPr/>
        </p:nvSpPr>
        <p:spPr>
          <a:xfrm>
            <a:off x="5286380" y="178592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Равнобедренный треугольник 169"/>
          <p:cNvSpPr/>
          <p:nvPr/>
        </p:nvSpPr>
        <p:spPr>
          <a:xfrm>
            <a:off x="4714876" y="228599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Равнобедренный треугольник 170"/>
          <p:cNvSpPr/>
          <p:nvPr/>
        </p:nvSpPr>
        <p:spPr>
          <a:xfrm>
            <a:off x="5286380" y="13572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Равнобедренный треугольник 172"/>
          <p:cNvSpPr/>
          <p:nvPr/>
        </p:nvSpPr>
        <p:spPr>
          <a:xfrm>
            <a:off x="4643438" y="13572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Равнобедренный треугольник 173"/>
          <p:cNvSpPr/>
          <p:nvPr/>
        </p:nvSpPr>
        <p:spPr>
          <a:xfrm>
            <a:off x="6072198" y="364331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Равнобедренный треугольник 174"/>
          <p:cNvSpPr/>
          <p:nvPr/>
        </p:nvSpPr>
        <p:spPr>
          <a:xfrm>
            <a:off x="5143504" y="35716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Равнобедренный треугольник 175"/>
          <p:cNvSpPr/>
          <p:nvPr/>
        </p:nvSpPr>
        <p:spPr>
          <a:xfrm>
            <a:off x="3071802" y="19288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857752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0,59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929322" y="20716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0,91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4429124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6389828" y="2879355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929190" y="135729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0,07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148620" y="427684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894358" y="371141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1,28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429256" y="37861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8143900" y="3571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1,03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143372" y="571501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0,58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500694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0,20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3214678" y="200024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5286380" y="3571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6000760" y="37861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286248" y="135729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0,40</a:t>
            </a:r>
          </a:p>
        </p:txBody>
      </p:sp>
      <p:sp>
        <p:nvSpPr>
          <p:cNvPr id="195" name="Овал 194"/>
          <p:cNvSpPr/>
          <p:nvPr/>
        </p:nvSpPr>
        <p:spPr>
          <a:xfrm>
            <a:off x="4643438" y="321468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6" name="Овал 195"/>
          <p:cNvSpPr/>
          <p:nvPr/>
        </p:nvSpPr>
        <p:spPr>
          <a:xfrm>
            <a:off x="3902648" y="169086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Овал 196"/>
          <p:cNvSpPr/>
          <p:nvPr/>
        </p:nvSpPr>
        <p:spPr>
          <a:xfrm>
            <a:off x="6912029" y="10358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8" name="Овал 197"/>
          <p:cNvSpPr/>
          <p:nvPr/>
        </p:nvSpPr>
        <p:spPr>
          <a:xfrm>
            <a:off x="6572264" y="328612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Овал 198"/>
          <p:cNvSpPr/>
          <p:nvPr/>
        </p:nvSpPr>
        <p:spPr>
          <a:xfrm>
            <a:off x="4202190" y="235106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Овал 199"/>
          <p:cNvSpPr/>
          <p:nvPr/>
        </p:nvSpPr>
        <p:spPr>
          <a:xfrm>
            <a:off x="5214942" y="3304865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1" name="Овал 200"/>
          <p:cNvSpPr/>
          <p:nvPr/>
        </p:nvSpPr>
        <p:spPr>
          <a:xfrm>
            <a:off x="7072330" y="242886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Овал 201"/>
          <p:cNvSpPr/>
          <p:nvPr/>
        </p:nvSpPr>
        <p:spPr>
          <a:xfrm>
            <a:off x="3125062" y="295912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Овал 202"/>
          <p:cNvSpPr/>
          <p:nvPr/>
        </p:nvSpPr>
        <p:spPr>
          <a:xfrm>
            <a:off x="4714876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5715008" y="271462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Овал 204"/>
          <p:cNvSpPr/>
          <p:nvPr/>
        </p:nvSpPr>
        <p:spPr>
          <a:xfrm>
            <a:off x="3714744" y="221455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Овал 205"/>
          <p:cNvSpPr/>
          <p:nvPr/>
        </p:nvSpPr>
        <p:spPr>
          <a:xfrm>
            <a:off x="3929058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7" name="Овал 206"/>
          <p:cNvSpPr/>
          <p:nvPr/>
        </p:nvSpPr>
        <p:spPr>
          <a:xfrm>
            <a:off x="5046248" y="552828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Овал 208"/>
          <p:cNvSpPr/>
          <p:nvPr/>
        </p:nvSpPr>
        <p:spPr>
          <a:xfrm>
            <a:off x="5357951" y="507207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Овал 209"/>
          <p:cNvSpPr/>
          <p:nvPr/>
        </p:nvSpPr>
        <p:spPr>
          <a:xfrm>
            <a:off x="5715008" y="44291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Овал 210"/>
          <p:cNvSpPr/>
          <p:nvPr/>
        </p:nvSpPr>
        <p:spPr>
          <a:xfrm>
            <a:off x="3643306" y="35716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Овал 214"/>
          <p:cNvSpPr/>
          <p:nvPr/>
        </p:nvSpPr>
        <p:spPr>
          <a:xfrm>
            <a:off x="6929454" y="178592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6" name="Овал 215"/>
          <p:cNvSpPr/>
          <p:nvPr/>
        </p:nvSpPr>
        <p:spPr>
          <a:xfrm>
            <a:off x="3935423" y="235743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Овал 216"/>
          <p:cNvSpPr/>
          <p:nvPr/>
        </p:nvSpPr>
        <p:spPr>
          <a:xfrm>
            <a:off x="4786314" y="292893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Овал 218"/>
          <p:cNvSpPr/>
          <p:nvPr/>
        </p:nvSpPr>
        <p:spPr>
          <a:xfrm>
            <a:off x="8355661" y="81441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Овал 219"/>
          <p:cNvSpPr/>
          <p:nvPr/>
        </p:nvSpPr>
        <p:spPr>
          <a:xfrm>
            <a:off x="5929322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Овал 221"/>
          <p:cNvSpPr/>
          <p:nvPr/>
        </p:nvSpPr>
        <p:spPr>
          <a:xfrm>
            <a:off x="5885413" y="30381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Овал 222"/>
          <p:cNvSpPr/>
          <p:nvPr/>
        </p:nvSpPr>
        <p:spPr>
          <a:xfrm>
            <a:off x="3714744" y="335756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Овал 223"/>
          <p:cNvSpPr/>
          <p:nvPr/>
        </p:nvSpPr>
        <p:spPr>
          <a:xfrm>
            <a:off x="6643702" y="35716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5786446" y="26431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2,51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4786314" y="85723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2,05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715140" y="357166"/>
            <a:ext cx="38100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1,66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928926" y="3071810"/>
            <a:ext cx="37148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3,18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357554" y="335756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2,15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720523" y="357166"/>
            <a:ext cx="39643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1,39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5786446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4,47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715140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1,97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5500694" y="92867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1,19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5143504" y="342900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357818" y="435769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4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1,35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401183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1,19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8309290" y="8509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1,29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5000628" y="500063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6225152" y="32580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2,90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4714876" y="54292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1,22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4071934" y="85723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1,02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3763368" y="2143116"/>
            <a:ext cx="35359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0,198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6500826" y="1000108"/>
            <a:ext cx="400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1,39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3214678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1,81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3571868" y="164305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1,02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4857752" y="292893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4,67</a:t>
            </a:r>
          </a:p>
        </p:txBody>
      </p:sp>
      <p:sp>
        <p:nvSpPr>
          <p:cNvPr id="252" name="TextBox 251"/>
          <p:cNvSpPr txBox="1"/>
          <p:nvPr/>
        </p:nvSpPr>
        <p:spPr>
          <a:xfrm>
            <a:off x="4286248" y="328612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1,23 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371474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3,80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6572264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1,05</a:t>
            </a:r>
          </a:p>
        </p:txBody>
      </p:sp>
      <p:sp>
        <p:nvSpPr>
          <p:cNvPr id="255" name="TextBox 254"/>
          <p:cNvSpPr txBox="1"/>
          <p:nvPr/>
        </p:nvSpPr>
        <p:spPr>
          <a:xfrm>
            <a:off x="4643438" y="785794"/>
            <a:ext cx="48359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Прямоугольник 256"/>
          <p:cNvSpPr/>
          <p:nvPr/>
        </p:nvSpPr>
        <p:spPr>
          <a:xfrm>
            <a:off x="4286248" y="47814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Прямоугольник 257"/>
          <p:cNvSpPr/>
          <p:nvPr/>
        </p:nvSpPr>
        <p:spPr>
          <a:xfrm>
            <a:off x="6000760" y="157161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Прямоугольник 259"/>
          <p:cNvSpPr/>
          <p:nvPr/>
        </p:nvSpPr>
        <p:spPr>
          <a:xfrm>
            <a:off x="585788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Прямоугольник 260"/>
          <p:cNvSpPr/>
          <p:nvPr/>
        </p:nvSpPr>
        <p:spPr>
          <a:xfrm>
            <a:off x="4506661" y="295335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4305081" y="2799617"/>
            <a:ext cx="33814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5,14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5929322" y="42860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9,57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5500694" y="150017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7,30 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4321762" y="4757241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7,29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5929322" y="242886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4,95</a:t>
            </a:r>
          </a:p>
        </p:txBody>
      </p:sp>
      <p:sp>
        <p:nvSpPr>
          <p:cNvPr id="270" name="Овал 269"/>
          <p:cNvSpPr/>
          <p:nvPr/>
        </p:nvSpPr>
        <p:spPr>
          <a:xfrm>
            <a:off x="3857620" y="285749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3500430" y="2928934"/>
            <a:ext cx="4095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2,34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</a:p>
        </p:txBody>
      </p:sp>
      <p:sp>
        <p:nvSpPr>
          <p:cNvPr id="273" name="Прямоугольник 272"/>
          <p:cNvSpPr/>
          <p:nvPr/>
        </p:nvSpPr>
        <p:spPr>
          <a:xfrm>
            <a:off x="4857752" y="278605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929190" y="2714620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43,08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5572132" y="2571744"/>
            <a:ext cx="46595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5072066" y="2428868"/>
            <a:ext cx="52687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Сосновоборск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5214942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1,96</a:t>
            </a:r>
          </a:p>
        </p:txBody>
      </p:sp>
      <p:sp>
        <p:nvSpPr>
          <p:cNvPr id="279" name="Овал 278"/>
          <p:cNvSpPr/>
          <p:nvPr/>
        </p:nvSpPr>
        <p:spPr>
          <a:xfrm>
            <a:off x="5143504" y="257174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4429124" y="2714620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Дивногорск</a:t>
            </a:r>
          </a:p>
        </p:txBody>
      </p:sp>
      <p:sp>
        <p:nvSpPr>
          <p:cNvPr id="281" name="TextBox 280"/>
          <p:cNvSpPr txBox="1"/>
          <p:nvPr/>
        </p:nvSpPr>
        <p:spPr>
          <a:xfrm>
            <a:off x="5929322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6804249" y="5297979"/>
            <a:ext cx="214796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Прямоугольник 220"/>
          <p:cNvSpPr/>
          <p:nvPr/>
        </p:nvSpPr>
        <p:spPr>
          <a:xfrm>
            <a:off x="71406" y="1037928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sp>
        <p:nvSpPr>
          <p:cNvPr id="213" name="Равнобедренный треугольник 212"/>
          <p:cNvSpPr/>
          <p:nvPr/>
        </p:nvSpPr>
        <p:spPr>
          <a:xfrm>
            <a:off x="3142551" y="24211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6" name="Равнобедренный треугольник 225"/>
          <p:cNvSpPr/>
          <p:nvPr/>
        </p:nvSpPr>
        <p:spPr>
          <a:xfrm>
            <a:off x="5871457" y="242839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7" name="Овал 226"/>
          <p:cNvSpPr/>
          <p:nvPr/>
        </p:nvSpPr>
        <p:spPr>
          <a:xfrm>
            <a:off x="4134576" y="362472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8" name="Овал 227"/>
          <p:cNvSpPr/>
          <p:nvPr/>
        </p:nvSpPr>
        <p:spPr>
          <a:xfrm>
            <a:off x="8004068" y="40021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5158184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 год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5332557" y="2337231"/>
            <a:ext cx="714380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5518175" y="2400165"/>
            <a:ext cx="397866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</a:p>
        </p:txBody>
      </p:sp>
      <p:graphicFrame>
        <p:nvGraphicFramePr>
          <p:cNvPr id="283" name="Таблица 2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847426"/>
              </p:ext>
            </p:extLst>
          </p:nvPr>
        </p:nvGraphicFramePr>
        <p:xfrm>
          <a:off x="6989645" y="4204135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279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239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17" name="Прямоугольник 316"/>
          <p:cNvSpPr/>
          <p:nvPr/>
        </p:nvSpPr>
        <p:spPr>
          <a:xfrm>
            <a:off x="6797861" y="3701926"/>
            <a:ext cx="234613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</a:t>
            </a:r>
            <a:b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по производству хлеба в крае</a:t>
            </a:r>
          </a:p>
        </p:txBody>
      </p:sp>
      <p:graphicFrame>
        <p:nvGraphicFramePr>
          <p:cNvPr id="318" name="Диаграмма 317"/>
          <p:cNvGraphicFramePr/>
          <p:nvPr>
            <p:extLst>
              <p:ext uri="{D42A27DB-BD31-4B8C-83A1-F6EECF244321}">
                <p14:modId xmlns:p14="http://schemas.microsoft.com/office/powerpoint/2010/main" val="2710937733"/>
              </p:ext>
            </p:extLst>
          </p:nvPr>
        </p:nvGraphicFramePr>
        <p:xfrm>
          <a:off x="86503" y="3522598"/>
          <a:ext cx="3477964" cy="16820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321" name="Диаграмма 320"/>
          <p:cNvGraphicFramePr/>
          <p:nvPr>
            <p:extLst>
              <p:ext uri="{D42A27DB-BD31-4B8C-83A1-F6EECF244321}">
                <p14:modId xmlns:p14="http://schemas.microsoft.com/office/powerpoint/2010/main" val="705015132"/>
              </p:ext>
            </p:extLst>
          </p:nvPr>
        </p:nvGraphicFramePr>
        <p:xfrm>
          <a:off x="165547" y="5196560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71357713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21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24270" y="463071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774937" y="416161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73717" y="38140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81967" y="3360825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677171" y="3548203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24414" y="293779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71934" y="2643182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32554" y="2390206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25148" y="2178846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5012072" y="2528952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2826" y="2785304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56006" y="257664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26259" y="2307531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3865" y="257806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39968" y="2290822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460067" y="1698065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90517" y="1908674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676414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ЗЕРНА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7688" y="571480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мукомольно-крупяной отрасли /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</a:t>
            </a:r>
            <a:b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переработки зерна</a:t>
            </a:r>
            <a:endParaRPr lang="ru-RU" sz="1100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до 10 тыс. тонн в год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от 10 до 30 тыс. тонн в год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свыше 30 тыс. тонн в год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71406" y="2226419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71406" y="2509202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Прямоугольник 204"/>
          <p:cNvSpPr/>
          <p:nvPr/>
        </p:nvSpPr>
        <p:spPr>
          <a:xfrm>
            <a:off x="71406" y="2750339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6643702" y="187232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10,5</a:t>
            </a:r>
          </a:p>
        </p:txBody>
      </p:sp>
      <p:sp>
        <p:nvSpPr>
          <p:cNvPr id="207" name="Овал 206"/>
          <p:cNvSpPr/>
          <p:nvPr/>
        </p:nvSpPr>
        <p:spPr>
          <a:xfrm>
            <a:off x="6424425" y="191912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8" name="Прямоугольник 207"/>
          <p:cNvSpPr/>
          <p:nvPr/>
        </p:nvSpPr>
        <p:spPr>
          <a:xfrm>
            <a:off x="3604359" y="254093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3714744" y="2500306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111,21</a:t>
            </a:r>
          </a:p>
        </p:txBody>
      </p:sp>
      <p:sp>
        <p:nvSpPr>
          <p:cNvPr id="210" name="Овал 209"/>
          <p:cNvSpPr/>
          <p:nvPr/>
        </p:nvSpPr>
        <p:spPr>
          <a:xfrm>
            <a:off x="4177224" y="333917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Равнобедренный треугольник 211"/>
          <p:cNvSpPr/>
          <p:nvPr/>
        </p:nvSpPr>
        <p:spPr>
          <a:xfrm>
            <a:off x="4638308" y="189634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4889292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3,3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5072066" y="500063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7,9</a:t>
            </a:r>
          </a:p>
        </p:txBody>
      </p:sp>
      <p:sp>
        <p:nvSpPr>
          <p:cNvPr id="219" name="Равнобедренный треугольник 218"/>
          <p:cNvSpPr/>
          <p:nvPr/>
        </p:nvSpPr>
        <p:spPr>
          <a:xfrm>
            <a:off x="5001522" y="504337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Равнобедренный треугольник 219"/>
          <p:cNvSpPr/>
          <p:nvPr/>
        </p:nvSpPr>
        <p:spPr>
          <a:xfrm>
            <a:off x="4242572" y="429169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Равнобедренный треугольник 222"/>
          <p:cNvSpPr/>
          <p:nvPr/>
        </p:nvSpPr>
        <p:spPr>
          <a:xfrm>
            <a:off x="3318067" y="336182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4190515" y="434482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439408" y="32923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9,24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797758" y="2748953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11,55</a:t>
            </a:r>
          </a:p>
        </p:txBody>
      </p:sp>
      <p:sp>
        <p:nvSpPr>
          <p:cNvPr id="235" name="Овал 234"/>
          <p:cNvSpPr/>
          <p:nvPr/>
        </p:nvSpPr>
        <p:spPr>
          <a:xfrm>
            <a:off x="5895341" y="249514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6" name="Овал 235"/>
          <p:cNvSpPr/>
          <p:nvPr/>
        </p:nvSpPr>
        <p:spPr>
          <a:xfrm>
            <a:off x="3858639" y="367651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7" name="Овал 236"/>
          <p:cNvSpPr/>
          <p:nvPr/>
        </p:nvSpPr>
        <p:spPr>
          <a:xfrm>
            <a:off x="5688598" y="27160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5999010" y="2498122"/>
            <a:ext cx="3840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31,0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3915722" y="364896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19,8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786445" y="2712784"/>
            <a:ext cx="40457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16,83</a:t>
            </a:r>
          </a:p>
        </p:txBody>
      </p:sp>
      <p:sp>
        <p:nvSpPr>
          <p:cNvPr id="243" name="Прямоугольник 242"/>
          <p:cNvSpPr/>
          <p:nvPr/>
        </p:nvSpPr>
        <p:spPr>
          <a:xfrm>
            <a:off x="3490698" y="292403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Прямоугольник 243"/>
          <p:cNvSpPr/>
          <p:nvPr/>
        </p:nvSpPr>
        <p:spPr>
          <a:xfrm>
            <a:off x="4237324" y="47911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4306981" y="4748341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185,0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3620792" y="288221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57,8</a:t>
            </a: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1071546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7092281" y="5297979"/>
            <a:ext cx="185992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142922" y="6281691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 год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5366198" y="439399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29,7</a:t>
            </a:r>
          </a:p>
        </p:txBody>
      </p:sp>
      <p:sp>
        <p:nvSpPr>
          <p:cNvPr id="232" name="Овал 231"/>
          <p:cNvSpPr/>
          <p:nvPr/>
        </p:nvSpPr>
        <p:spPr>
          <a:xfrm>
            <a:off x="5951836" y="444079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Овал 246"/>
          <p:cNvSpPr/>
          <p:nvPr/>
        </p:nvSpPr>
        <p:spPr>
          <a:xfrm>
            <a:off x="4860111" y="285259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01" name="Таблица 20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1570079"/>
              </p:ext>
            </p:extLst>
          </p:nvPr>
        </p:nvGraphicFramePr>
        <p:xfrm>
          <a:off x="6974482" y="3929650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2" name="Прямоугольник 201"/>
          <p:cNvSpPr/>
          <p:nvPr/>
        </p:nvSpPr>
        <p:spPr>
          <a:xfrm>
            <a:off x="6789339" y="3368015"/>
            <a:ext cx="234613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b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переработке зерна в крае</a:t>
            </a:r>
          </a:p>
        </p:txBody>
      </p:sp>
      <p:graphicFrame>
        <p:nvGraphicFramePr>
          <p:cNvPr id="211" name="Диаграмма 210"/>
          <p:cNvGraphicFramePr/>
          <p:nvPr>
            <p:extLst>
              <p:ext uri="{D42A27DB-BD31-4B8C-83A1-F6EECF244321}">
                <p14:modId xmlns:p14="http://schemas.microsoft.com/office/powerpoint/2010/main" val="2942126911"/>
              </p:ext>
            </p:extLst>
          </p:nvPr>
        </p:nvGraphicFramePr>
        <p:xfrm>
          <a:off x="162592" y="5082925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14" name="Диаграмма 213"/>
          <p:cNvGraphicFramePr/>
          <p:nvPr>
            <p:extLst>
              <p:ext uri="{D42A27DB-BD31-4B8C-83A1-F6EECF244321}">
                <p14:modId xmlns:p14="http://schemas.microsoft.com/office/powerpoint/2010/main" val="1590533814"/>
              </p:ext>
            </p:extLst>
          </p:nvPr>
        </p:nvGraphicFramePr>
        <p:xfrm>
          <a:off x="105252" y="3356721"/>
          <a:ext cx="3477964" cy="16820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400009068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Группа 102"/>
          <p:cNvGrpSpPr/>
          <p:nvPr/>
        </p:nvGrpSpPr>
        <p:grpSpPr>
          <a:xfrm>
            <a:off x="2605753" y="544989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5"/>
            <p:cNvSpPr>
              <a:spLocks/>
            </p:cNvSpPr>
            <p:nvPr/>
          </p:nvSpPr>
          <p:spPr bwMode="auto">
            <a:xfrm>
              <a:off x="5039985" y="4756325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1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1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22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57326" y="3741302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63885" y="3304190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1/</a:t>
            </a:r>
            <a:r>
              <a:rPr lang="ru-RU" sz="600" b="1" dirty="0">
                <a:solidFill>
                  <a:schemeClr val="accent1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77498" y="316389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90423" y="3208126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03981" y="294719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04066" y="2767109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71934" y="2643182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473351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16058" y="221128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45051" y="2778962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27791" y="2264795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24899" y="2552429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71830" y="2233549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45750" y="1888072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676414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ХРАНЕНИЕ ЗЕРНА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7688" y="571480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мукомольно-крупяной отрасли /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</a:t>
            </a:r>
            <a:b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переработки зерна</a:t>
            </a:r>
            <a:endParaRPr lang="ru-RU" sz="1100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до 10 тыс. тонн в год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от 10 до 30 тыс. тонн в год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     мощность свыше 30 тыс. тонн в год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57201" y="2250406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57201" y="2536158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Прямоугольник 204"/>
          <p:cNvSpPr/>
          <p:nvPr/>
        </p:nvSpPr>
        <p:spPr>
          <a:xfrm>
            <a:off x="57201" y="277186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6795643" y="236223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25,3</a:t>
            </a:r>
          </a:p>
        </p:txBody>
      </p:sp>
      <p:sp>
        <p:nvSpPr>
          <p:cNvPr id="208" name="Прямоугольник 207"/>
          <p:cNvSpPr/>
          <p:nvPr/>
        </p:nvSpPr>
        <p:spPr>
          <a:xfrm>
            <a:off x="3553956" y="252076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3627232" y="2483372"/>
            <a:ext cx="42520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208,70</a:t>
            </a:r>
          </a:p>
        </p:txBody>
      </p:sp>
      <p:sp>
        <p:nvSpPr>
          <p:cNvPr id="210" name="Овал 209"/>
          <p:cNvSpPr/>
          <p:nvPr/>
        </p:nvSpPr>
        <p:spPr>
          <a:xfrm>
            <a:off x="4656174" y="2888027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TextBox 210"/>
          <p:cNvSpPr txBox="1"/>
          <p:nvPr/>
        </p:nvSpPr>
        <p:spPr>
          <a:xfrm>
            <a:off x="4437566" y="3330277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26,4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5385287" y="2968309"/>
            <a:ext cx="43204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449575" y="3330277"/>
            <a:ext cx="340994" cy="16408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100,0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839396" y="2714620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763611" y="2818381"/>
            <a:ext cx="36004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26,0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886080" y="2461378"/>
            <a:ext cx="44287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143,7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724128" y="2643182"/>
            <a:ext cx="39309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120,0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2952871" y="310348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/34,9</a:t>
            </a:r>
          </a:p>
        </p:txBody>
      </p:sp>
      <p:sp>
        <p:nvSpPr>
          <p:cNvPr id="243" name="Прямоугольник 242"/>
          <p:cNvSpPr/>
          <p:nvPr/>
        </p:nvSpPr>
        <p:spPr>
          <a:xfrm>
            <a:off x="3493301" y="294719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3572728" y="2908853"/>
            <a:ext cx="409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98,1</a:t>
            </a: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1071546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7092281" y="5297979"/>
            <a:ext cx="185992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404660" y="43642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46,8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5205035" y="228916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34,0</a:t>
            </a:r>
          </a:p>
        </p:txBody>
      </p:sp>
      <p:sp>
        <p:nvSpPr>
          <p:cNvPr id="160" name="Прямоугольник 159"/>
          <p:cNvSpPr/>
          <p:nvPr/>
        </p:nvSpPr>
        <p:spPr>
          <a:xfrm>
            <a:off x="5688124" y="2699859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Прямоугольник 166"/>
          <p:cNvSpPr/>
          <p:nvPr/>
        </p:nvSpPr>
        <p:spPr>
          <a:xfrm>
            <a:off x="5855084" y="2421611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Прямоугольник 168"/>
          <p:cNvSpPr/>
          <p:nvPr/>
        </p:nvSpPr>
        <p:spPr>
          <a:xfrm>
            <a:off x="3393392" y="3382638"/>
            <a:ext cx="58494" cy="58494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Прямоугольник 169"/>
          <p:cNvSpPr/>
          <p:nvPr/>
        </p:nvSpPr>
        <p:spPr>
          <a:xfrm>
            <a:off x="2880863" y="314979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14298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 год</a:t>
            </a:r>
          </a:p>
        </p:txBody>
      </p:sp>
      <p:sp>
        <p:nvSpPr>
          <p:cNvPr id="229" name="Прямоугольник 228"/>
          <p:cNvSpPr/>
          <p:nvPr/>
        </p:nvSpPr>
        <p:spPr>
          <a:xfrm>
            <a:off x="5305554" y="440608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1" name="Овал 230"/>
          <p:cNvSpPr/>
          <p:nvPr/>
        </p:nvSpPr>
        <p:spPr>
          <a:xfrm>
            <a:off x="4351374" y="3337567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2" name="Овал 151"/>
          <p:cNvSpPr/>
          <p:nvPr/>
        </p:nvSpPr>
        <p:spPr>
          <a:xfrm>
            <a:off x="6704825" y="2422462"/>
            <a:ext cx="90818" cy="9081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7" name="Прямоугольник 206"/>
          <p:cNvSpPr/>
          <p:nvPr/>
        </p:nvSpPr>
        <p:spPr>
          <a:xfrm>
            <a:off x="5452133" y="292690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Прямоугольник 213"/>
          <p:cNvSpPr/>
          <p:nvPr/>
        </p:nvSpPr>
        <p:spPr>
          <a:xfrm>
            <a:off x="5097599" y="235727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Овал 158"/>
          <p:cNvSpPr/>
          <p:nvPr/>
        </p:nvSpPr>
        <p:spPr>
          <a:xfrm>
            <a:off x="5883786" y="3423305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50" name="Таблица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33457"/>
              </p:ext>
            </p:extLst>
          </p:nvPr>
        </p:nvGraphicFramePr>
        <p:xfrm>
          <a:off x="6974482" y="3929650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Прямоугольник 5"/>
          <p:cNvSpPr/>
          <p:nvPr/>
        </p:nvSpPr>
        <p:spPr>
          <a:xfrm>
            <a:off x="6795643" y="3412795"/>
            <a:ext cx="221807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b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хранению зерна в крае</a:t>
            </a: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3272536285"/>
              </p:ext>
            </p:extLst>
          </p:nvPr>
        </p:nvGraphicFramePr>
        <p:xfrm>
          <a:off x="119576" y="3494358"/>
          <a:ext cx="3373725" cy="16255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17" name="Диаграмма 216"/>
          <p:cNvGraphicFramePr/>
          <p:nvPr>
            <p:extLst>
              <p:ext uri="{D42A27DB-BD31-4B8C-83A1-F6EECF244321}">
                <p14:modId xmlns:p14="http://schemas.microsoft.com/office/powerpoint/2010/main" val="2332134723"/>
              </p:ext>
            </p:extLst>
          </p:nvPr>
        </p:nvGraphicFramePr>
        <p:xfrm>
          <a:off x="228989" y="5106489"/>
          <a:ext cx="3373725" cy="12287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169471501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31000" r="-3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Диаграмма 5"/>
          <p:cNvGraphicFramePr/>
          <p:nvPr>
            <p:extLst>
              <p:ext uri="{D42A27DB-BD31-4B8C-83A1-F6EECF244321}">
                <p14:modId xmlns:p14="http://schemas.microsoft.com/office/powerpoint/2010/main" val="2190379836"/>
              </p:ext>
            </p:extLst>
          </p:nvPr>
        </p:nvGraphicFramePr>
        <p:xfrm>
          <a:off x="39600" y="3580561"/>
          <a:ext cx="4123068" cy="27589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78293" y="719212"/>
            <a:ext cx="2687221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ОКАЗАНО ГОСПОДДЕРЖКИ</a:t>
            </a:r>
          </a:p>
        </p:txBody>
      </p:sp>
      <p:grpSp>
        <p:nvGrpSpPr>
          <p:cNvPr id="160" name="Группа 102"/>
          <p:cNvGrpSpPr/>
          <p:nvPr/>
        </p:nvGrpSpPr>
        <p:grpSpPr>
          <a:xfrm>
            <a:off x="2533970" y="652369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88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3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3937187" y="5517730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612674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27068" y="497903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63602" y="455893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39695" y="432074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40974" y="406671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388950" y="3910849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186233" y="3914448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927973" y="323872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61721" y="3661789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54588" y="3285269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658778" y="3516219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05475" y="3174383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20922" y="31604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633848" y="296921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275002" y="2732247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266575" y="2500886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65395" y="2391425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93695" y="2540319"/>
            <a:ext cx="48519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4264278" y="2345579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992479" y="210645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650632" y="2738636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20124" y="305462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5364088" y="2548737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778209" y="229672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6281299" y="292227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91825" y="2276909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380980" y="1650348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5657959" y="1870675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568791" y="1739767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602835" y="1969921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2819257" y="1606120"/>
            <a:ext cx="49000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88920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112984" y="1194018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861201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32034" y="703463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181149" y="799234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28995" y="784854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8160857" y="754755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627910" y="2858984"/>
            <a:ext cx="45792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225,5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186,8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38,7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33289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81703"/>
            <a:ext cx="1648881" cy="375565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-43230" y="1429885"/>
            <a:ext cx="2959046" cy="14106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Всего оказано господдержки в 2022 году**, млн. руб.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В том числе:</a:t>
            </a:r>
            <a:endParaRPr lang="en-US" sz="1100" b="1" dirty="0"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15963" algn="l"/>
              </a:tabLst>
              <a:defRPr/>
            </a:pPr>
            <a:r>
              <a:rPr lang="ru-RU" sz="11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за счет средств краевого бюджета</a:t>
            </a:r>
            <a:r>
              <a:rPr lang="en-US" sz="11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br>
              <a:rPr lang="ru-RU" sz="11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млн. руб.</a:t>
            </a:r>
            <a:endParaRPr lang="en-US" sz="11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за счет средств федерального бюджета, млн. руб.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098972" y="2202740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402,8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317,3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85,5</a:t>
            </a:r>
          </a:p>
        </p:txBody>
      </p:sp>
      <p:sp>
        <p:nvSpPr>
          <p:cNvPr id="166" name="Прямоугольник 165"/>
          <p:cNvSpPr/>
          <p:nvPr/>
        </p:nvSpPr>
        <p:spPr>
          <a:xfrm>
            <a:off x="4205451" y="3275572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502,9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411,6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91,3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5563032" y="1443183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75,0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59,7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15,3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6364805" y="181948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206,8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161,4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45,4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6526227" y="238106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95,1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75,5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19,6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6166187" y="257426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46,7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33,0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13,7</a:t>
            </a:r>
          </a:p>
        </p:txBody>
      </p:sp>
      <p:sp>
        <p:nvSpPr>
          <p:cNvPr id="213" name="TextBox 212"/>
          <p:cNvSpPr txBox="1"/>
          <p:nvPr/>
        </p:nvSpPr>
        <p:spPr>
          <a:xfrm>
            <a:off x="6200119" y="3440534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125,9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66,7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59,2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5864282" y="241769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461,1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359,6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101,5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3627568" y="2395219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67,1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53,3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13,8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4695670" y="1810260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137,9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30,2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107,7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3497636" y="1587557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24,7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24,5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865395" y="1756192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17,8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14,1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3,7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023506" y="2429811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56,7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42,4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14,3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754783" y="3071202"/>
            <a:ext cx="33021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125,6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101,1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24,5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5778209" y="385019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76,4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55,8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20,6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5550442" y="2684133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248,9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196,3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52,6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5234369" y="275385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98,8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79,4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5257754" y="3637243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44,0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32,7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11,3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927692" y="3319494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34,2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31,7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2,5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313828" y="2446887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266,1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222,6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43,5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283857" y="2779094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237,1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211,4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25,7</a:t>
            </a:r>
          </a:p>
        </p:txBody>
      </p:sp>
      <p:sp>
        <p:nvSpPr>
          <p:cNvPr id="173" name="Прямоугольник 172"/>
          <p:cNvSpPr/>
          <p:nvPr/>
        </p:nvSpPr>
        <p:spPr>
          <a:xfrm>
            <a:off x="3136022" y="3246053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762,3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493,8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268,5</a:t>
            </a:r>
          </a:p>
        </p:txBody>
      </p:sp>
      <p:sp>
        <p:nvSpPr>
          <p:cNvPr id="174" name="Прямоугольник 173"/>
          <p:cNvSpPr/>
          <p:nvPr/>
        </p:nvSpPr>
        <p:spPr>
          <a:xfrm>
            <a:off x="3744010" y="3580561"/>
            <a:ext cx="4349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282,4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189,1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93,3</a:t>
            </a:r>
          </a:p>
        </p:txBody>
      </p:sp>
      <p:sp>
        <p:nvSpPr>
          <p:cNvPr id="175" name="Прямоугольник 174"/>
          <p:cNvSpPr/>
          <p:nvPr/>
        </p:nvSpPr>
        <p:spPr>
          <a:xfrm>
            <a:off x="3961488" y="4184151"/>
            <a:ext cx="4320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523,1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441,5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81,6</a:t>
            </a:r>
          </a:p>
        </p:txBody>
      </p:sp>
      <p:sp>
        <p:nvSpPr>
          <p:cNvPr id="176" name="Прямоугольник 175"/>
          <p:cNvSpPr/>
          <p:nvPr/>
        </p:nvSpPr>
        <p:spPr>
          <a:xfrm>
            <a:off x="4373721" y="4016684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217,3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163,1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54,2</a:t>
            </a:r>
          </a:p>
        </p:txBody>
      </p:sp>
      <p:sp>
        <p:nvSpPr>
          <p:cNvPr id="177" name="Прямоугольник 176"/>
          <p:cNvSpPr/>
          <p:nvPr/>
        </p:nvSpPr>
        <p:spPr>
          <a:xfrm>
            <a:off x="5239695" y="4461477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458,6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398,7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66,9</a:t>
            </a:r>
          </a:p>
        </p:txBody>
      </p:sp>
      <p:sp>
        <p:nvSpPr>
          <p:cNvPr id="178" name="Прямоугольник 177"/>
          <p:cNvSpPr/>
          <p:nvPr/>
        </p:nvSpPr>
        <p:spPr>
          <a:xfrm>
            <a:off x="4056499" y="4634073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341,9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265,6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76,3</a:t>
            </a:r>
          </a:p>
        </p:txBody>
      </p:sp>
      <p:sp>
        <p:nvSpPr>
          <p:cNvPr id="179" name="Прямоугольник 178"/>
          <p:cNvSpPr/>
          <p:nvPr/>
        </p:nvSpPr>
        <p:spPr>
          <a:xfrm>
            <a:off x="5112060" y="5091390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91,1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85,6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5,5</a:t>
            </a:r>
          </a:p>
        </p:txBody>
      </p:sp>
      <p:sp>
        <p:nvSpPr>
          <p:cNvPr id="180" name="Прямоугольник 179"/>
          <p:cNvSpPr/>
          <p:nvPr/>
        </p:nvSpPr>
        <p:spPr>
          <a:xfrm>
            <a:off x="4609173" y="5773754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45,0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40,0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5,0</a:t>
            </a:r>
          </a:p>
        </p:txBody>
      </p:sp>
      <p:sp>
        <p:nvSpPr>
          <p:cNvPr id="181" name="Прямоугольник 180"/>
          <p:cNvSpPr/>
          <p:nvPr/>
        </p:nvSpPr>
        <p:spPr>
          <a:xfrm>
            <a:off x="3914188" y="5675352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702,2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622,7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79,5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803535" y="1243899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13,1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9,7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3,4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141860" y="131477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20,6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18,4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662681" y="83214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8,2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6,1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2,1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847691" y="2665677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5,8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4,9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5752370" y="1927207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191,5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136,0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55,5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7620654" y="1970020"/>
            <a:ext cx="864096" cy="518979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256,9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234,3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22,6</a:t>
            </a:r>
            <a:endParaRPr lang="ru-RU" sz="7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7020272" y="5445224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3523651" y="2036926"/>
            <a:ext cx="37004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12,3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72965" y="1355441"/>
            <a:ext cx="959475" cy="618067"/>
          </a:xfrm>
          <a:prstGeom prst="rect">
            <a:avLst/>
          </a:prstGeom>
        </p:spPr>
      </p:pic>
      <p:sp>
        <p:nvSpPr>
          <p:cNvPr id="239" name="TextBox 238"/>
          <p:cNvSpPr txBox="1"/>
          <p:nvPr/>
        </p:nvSpPr>
        <p:spPr>
          <a:xfrm>
            <a:off x="7698979" y="4198739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7668344" y="2937987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8,9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8,9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2" name="TextBox 241"/>
          <p:cNvSpPr txBox="1"/>
          <p:nvPr/>
        </p:nvSpPr>
        <p:spPr>
          <a:xfrm>
            <a:off x="6867273" y="5056597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Шарыпово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3" name="TextBox 242"/>
          <p:cNvSpPr txBox="1"/>
          <p:nvPr/>
        </p:nvSpPr>
        <p:spPr>
          <a:xfrm>
            <a:off x="7668344" y="3336227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Назарово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4,3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4,3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7668344" y="3786062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Дивногорск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4,1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4,1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6305064" y="245676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14,2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7,8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6,4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6481183" y="961067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8160857" y="92587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4,6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4,6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7703110" y="5035263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7638239" y="2452450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Сосновоборск</a:t>
            </a: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14,3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14,3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7698979" y="4609892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8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2,1</a:t>
            </a:r>
          </a:p>
          <a:p>
            <a:pPr algn="ctr"/>
            <a:r>
              <a:rPr lang="ru-RU" sz="7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2,1</a:t>
            </a:r>
            <a:endParaRPr lang="ru-RU" sz="7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467544" y="6296153"/>
            <a:ext cx="34884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**ГРБС Министерство сельского хозяйства и торговли Красноярского края</a:t>
            </a:r>
          </a:p>
        </p:txBody>
      </p:sp>
    </p:spTree>
    <p:extLst>
      <p:ext uri="{BB962C8B-B14F-4D97-AF65-F5344CB8AC3E}">
        <p14:creationId xmlns:p14="http://schemas.microsoft.com/office/powerpoint/2010/main" val="355575042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31000" r="-3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2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/>
                <a:t>24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24616" y="556279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202495" y="5053079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89578" y="4578455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02220" y="4162921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779912" y="407707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5335363" y="3711411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67922" y="3188164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29616" y="3459835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300192" y="3212976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07904" y="35010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283968" y="321297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347864" y="3140968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771800" y="2996952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19872" y="270892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81506" y="2520761"/>
            <a:ext cx="5131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2987824" y="242088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4347711" y="2362518"/>
            <a:ext cx="592594" cy="313350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5076056" y="220486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716016" y="2780928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4089" y="2857501"/>
            <a:ext cx="482312" cy="130158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95341" y="2313898"/>
            <a:ext cx="3441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en-US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72200" y="270892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60232" y="2276872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6216" y="1700808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08316" y="1974787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  <a:endParaRPr lang="en-US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5580112" y="1412776"/>
            <a:ext cx="437102" cy="313350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  <a:p>
            <a:endParaRPr lang="ru-RU" sz="600" dirty="0"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8,5/3/195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632537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7824" y="1916832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3888" y="1556792"/>
            <a:ext cx="563740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  </a:t>
            </a:r>
          </a:p>
          <a:p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83968" y="1196752"/>
            <a:ext cx="432294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2,4/1/54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860032" y="1268760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779912" y="764704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162669" y="784855"/>
            <a:ext cx="60625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350" y="673798"/>
            <a:ext cx="2624434" cy="498016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500" dirty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КОМПЛЕКСНОЕ РАЗВИТИЕ СЕЛЬСКИХ ТЕРРИТОРИЙ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609458" y="2838873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25,4/9/600</a:t>
            </a:r>
          </a:p>
          <a:p>
            <a:pPr algn="ctr"/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2,6/1/54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51725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8053170" y="172976"/>
            <a:ext cx="512444" cy="313350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18080" y="4375289"/>
            <a:ext cx="3820025" cy="16183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defRPr/>
            </a:pPr>
            <a:r>
              <a:rPr lang="ru-RU" sz="10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Всего оказано господдержки, в </a:t>
            </a:r>
            <a:r>
              <a:rPr lang="ru-RU" sz="105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10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 по мероприятиям:</a:t>
            </a:r>
          </a:p>
          <a:p>
            <a:pPr>
              <a:lnSpc>
                <a:spcPts val="1000"/>
              </a:lnSpc>
              <a:defRPr/>
            </a:pPr>
            <a:r>
              <a:rPr lang="ru-RU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1.Социальные выплаты гражданам, в том числе молодым семьям и молодым специалистам на улучшение жилищных условий (млн руб.</a:t>
            </a:r>
            <a:r>
              <a:rPr lang="en-US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кол. граждан</a:t>
            </a:r>
            <a:r>
              <a:rPr lang="en-US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/ кв. м);</a:t>
            </a:r>
          </a:p>
          <a:p>
            <a:r>
              <a:rPr lang="ru-RU" sz="80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2.Субсидии организациям  АПК  на строительство жилья в сельской местности, предоставляемое работникам  (млн  руб. /  кол. жилых домов / кв. м.);</a:t>
            </a:r>
          </a:p>
          <a:p>
            <a:r>
              <a:rPr lang="ru-RU" sz="800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3.Субсидии муниципальным районам на предоставление социальных выплат гражданам, в том числе  молодым семьям и молодым специалистам в рамках реализации муниципальной программы  (млн руб. / кол. граждан / кв. м.);</a:t>
            </a:r>
          </a:p>
          <a:p>
            <a:r>
              <a:rPr lang="ru-RU" sz="800" dirty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4.Иные межбюджетные трансферты муниципальным районам на реализацию муниципальных программ, направленных на развитие сельских территорий (млн руб.);</a:t>
            </a:r>
          </a:p>
          <a:p>
            <a:r>
              <a:rPr lang="ru-RU" sz="800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5.  Социальные выплаты работникам ветеринарии (</a:t>
            </a:r>
            <a:r>
              <a:rPr lang="ru-RU" sz="800" dirty="0" err="1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млн</a:t>
            </a:r>
            <a:r>
              <a:rPr lang="ru-RU" sz="800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руб. / кол. граждан / кв. м.).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4267386" y="3316849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3,1/1/72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788024" y="5779070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12,5/4/582</a:t>
            </a:r>
          </a:p>
          <a:p>
            <a:pPr algn="ctr"/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3,9/1/90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4427984" y="407707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9,6/6/219</a:t>
            </a:r>
          </a:p>
          <a:p>
            <a:pPr algn="ctr"/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3994583" y="4169941"/>
            <a:ext cx="474226" cy="53436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40,4/14/927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22,1/16/908</a:t>
            </a:r>
          </a:p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31,5/11/723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2,6/1/54</a:t>
            </a:r>
          </a:p>
          <a:p>
            <a:pPr algn="ctr"/>
            <a:endParaRPr lang="ru-RU" sz="600" b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4152975" y="4682324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14,6/6/333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732240" y="2420888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881750" y="3565350"/>
            <a:ext cx="47422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4,6/2/105</a:t>
            </a:r>
          </a:p>
          <a:p>
            <a:pPr algn="ctr"/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5762627" y="3567499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3969614" y="5689057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15,1/6/345</a:t>
            </a:r>
          </a:p>
          <a:p>
            <a:pPr algn="ctr"/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2,0/1/42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3551187" y="2811591"/>
            <a:ext cx="47422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5165253" y="4277156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139,8/45/3198</a:t>
            </a:r>
            <a:endParaRPr lang="ru-RU" sz="600" b="1" dirty="0">
              <a:solidFill>
                <a:srgbClr val="80008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5220072" y="5157192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7,0/3/259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311312" y="3294799"/>
            <a:ext cx="48254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48,1/18/1101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12,2/7/504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364088" y="2924944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6516216" y="1844824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6,3/2/144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3050952" y="2527922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4932040" y="1340768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5334258" y="3789040"/>
            <a:ext cx="47422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9" name="TextBox 188"/>
          <p:cNvSpPr txBox="1"/>
          <p:nvPr/>
        </p:nvSpPr>
        <p:spPr>
          <a:xfrm>
            <a:off x="5611366" y="2700182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4,2/2/96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6176115" y="344354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14,2/4/306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164288" y="5445224"/>
            <a:ext cx="178792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3561488" y="2399237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8247246" y="656170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5" name="Прямоугольник 234"/>
          <p:cNvSpPr/>
          <p:nvPr/>
        </p:nvSpPr>
        <p:spPr>
          <a:xfrm>
            <a:off x="7082586" y="2611280"/>
            <a:ext cx="195758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Социальные выплаты (млн руб.)</a:t>
            </a:r>
          </a:p>
        </p:txBody>
      </p:sp>
      <p:sp>
        <p:nvSpPr>
          <p:cNvPr id="238" name="Прямоугольник 237"/>
          <p:cNvSpPr/>
          <p:nvPr/>
        </p:nvSpPr>
        <p:spPr>
          <a:xfrm>
            <a:off x="220715" y="1277063"/>
            <a:ext cx="226305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Количество граждан- получателей гос. поддержки (чел.)</a:t>
            </a:r>
          </a:p>
        </p:txBody>
      </p:sp>
      <p:sp>
        <p:nvSpPr>
          <p:cNvPr id="240" name="Прямоугольник 239"/>
          <p:cNvSpPr/>
          <p:nvPr/>
        </p:nvSpPr>
        <p:spPr>
          <a:xfrm>
            <a:off x="7059775" y="4431837"/>
            <a:ext cx="1805302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Площадь жилья (тыс. кв. м)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605552" y="1840750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19,8/8/453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34,3/8/576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379074" y="2510074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10,0/4/228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8207981" y="784855"/>
            <a:ext cx="51563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3,1/1/72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976994" y="3369805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2,9/2/66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1,7/1/72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628906" y="2405557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8,7/3/198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5076056" y="2308979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6,3/2/144</a:t>
            </a:r>
          </a:p>
        </p:txBody>
      </p:sp>
      <p:graphicFrame>
        <p:nvGraphicFramePr>
          <p:cNvPr id="190" name="Диаграмма 189"/>
          <p:cNvGraphicFramePr/>
          <p:nvPr>
            <p:extLst>
              <p:ext uri="{D42A27DB-BD31-4B8C-83A1-F6EECF244321}">
                <p14:modId xmlns:p14="http://schemas.microsoft.com/office/powerpoint/2010/main" val="4076282039"/>
              </p:ext>
            </p:extLst>
          </p:nvPr>
        </p:nvGraphicFramePr>
        <p:xfrm>
          <a:off x="-20725" y="1629461"/>
          <a:ext cx="2760518" cy="9349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32" name="Диаграмма 231"/>
          <p:cNvGraphicFramePr/>
          <p:nvPr>
            <p:extLst>
              <p:ext uri="{D42A27DB-BD31-4B8C-83A1-F6EECF244321}">
                <p14:modId xmlns:p14="http://schemas.microsoft.com/office/powerpoint/2010/main" val="2781507948"/>
              </p:ext>
            </p:extLst>
          </p:nvPr>
        </p:nvGraphicFramePr>
        <p:xfrm>
          <a:off x="6873141" y="4678058"/>
          <a:ext cx="2196440" cy="9349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6" name="Диаграмма 5"/>
          <p:cNvGraphicFramePr/>
          <p:nvPr>
            <p:extLst>
              <p:ext uri="{D42A27DB-BD31-4B8C-83A1-F6EECF244321}">
                <p14:modId xmlns:p14="http://schemas.microsoft.com/office/powerpoint/2010/main" val="96933809"/>
              </p:ext>
            </p:extLst>
          </p:nvPr>
        </p:nvGraphicFramePr>
        <p:xfrm>
          <a:off x="6851874" y="2869653"/>
          <a:ext cx="2217793" cy="16139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7738965" y="2910136"/>
            <a:ext cx="5760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406,5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7131078" y="3019424"/>
            <a:ext cx="4596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348,0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7434862" y="3154237"/>
            <a:ext cx="47342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322,3</a:t>
            </a: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2955418928"/>
              </p:ext>
            </p:extLst>
          </p:nvPr>
        </p:nvGraphicFramePr>
        <p:xfrm>
          <a:off x="-34551" y="2937529"/>
          <a:ext cx="3553101" cy="15596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192" name="TextBox 191"/>
          <p:cNvSpPr txBox="1"/>
          <p:nvPr/>
        </p:nvSpPr>
        <p:spPr>
          <a:xfrm>
            <a:off x="6379312" y="2868480"/>
            <a:ext cx="44487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74,8</a:t>
            </a:r>
          </a:p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03349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" name="Группа 102"/>
          <p:cNvGrpSpPr/>
          <p:nvPr/>
        </p:nvGrpSpPr>
        <p:grpSpPr>
          <a:xfrm>
            <a:off x="2893882" y="678734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2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4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8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2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3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4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6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3195656608"/>
              </p:ext>
            </p:extLst>
          </p:nvPr>
        </p:nvGraphicFramePr>
        <p:xfrm>
          <a:off x="326436" y="1329955"/>
          <a:ext cx="2848591" cy="24170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2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813" y="6381111"/>
              <a:ext cx="431800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CF61BBA3-74B2-48C4-AD8A-91F7EBCC9204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25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125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030" name="TextBox 105"/>
          <p:cNvSpPr txBox="1">
            <a:spLocks noChangeArrowheads="1"/>
          </p:cNvSpPr>
          <p:nvPr/>
        </p:nvSpPr>
        <p:spPr bwMode="auto">
          <a:xfrm>
            <a:off x="4094163" y="5634059"/>
            <a:ext cx="8382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1;</a:t>
            </a:r>
          </a:p>
          <a:p>
            <a:r>
              <a:rPr lang="ru-RU" sz="600" b="1" dirty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        СФ - 1</a:t>
            </a: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1" name="TextBox 106"/>
          <p:cNvSpPr txBox="1">
            <a:spLocks noChangeArrowheads="1"/>
          </p:cNvSpPr>
          <p:nvPr/>
        </p:nvSpPr>
        <p:spPr bwMode="auto">
          <a:xfrm>
            <a:off x="4822167" y="5722760"/>
            <a:ext cx="950912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- 2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2" name="TextBox 107"/>
          <p:cNvSpPr txBox="1">
            <a:spLocks noChangeArrowheads="1"/>
          </p:cNvSpPr>
          <p:nvPr/>
        </p:nvSpPr>
        <p:spPr bwMode="auto">
          <a:xfrm>
            <a:off x="4954017" y="4927247"/>
            <a:ext cx="1079500" cy="5903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Каратузский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1;</a:t>
            </a:r>
          </a:p>
          <a:p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      развитие СПоК - 2</a:t>
            </a: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3" name="TextBox 108"/>
          <p:cNvSpPr txBox="1">
            <a:spLocks noChangeArrowheads="1"/>
          </p:cNvSpPr>
          <p:nvPr/>
        </p:nvSpPr>
        <p:spPr bwMode="auto">
          <a:xfrm>
            <a:off x="4295758" y="4675569"/>
            <a:ext cx="1003468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Минусинский</a:t>
            </a: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</a:t>
            </a:r>
          </a:p>
          <a:p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4" name="TextBox 109"/>
          <p:cNvSpPr txBox="1">
            <a:spLocks noChangeArrowheads="1"/>
          </p:cNvSpPr>
          <p:nvPr/>
        </p:nvSpPr>
        <p:spPr bwMode="auto">
          <a:xfrm>
            <a:off x="5490906" y="4335344"/>
            <a:ext cx="1008063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</a:t>
            </a:r>
          </a:p>
          <a:p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5" name="TextBox 110"/>
          <p:cNvSpPr txBox="1">
            <a:spLocks noChangeArrowheads="1"/>
          </p:cNvSpPr>
          <p:nvPr/>
        </p:nvSpPr>
        <p:spPr bwMode="auto">
          <a:xfrm rot="10800000" flipV="1">
            <a:off x="3861915" y="4014274"/>
            <a:ext cx="10795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1;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СПоК МТБ - 1</a:t>
            </a: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6" name="TextBox 111"/>
          <p:cNvSpPr txBox="1">
            <a:spLocks noChangeArrowheads="1"/>
          </p:cNvSpPr>
          <p:nvPr/>
        </p:nvSpPr>
        <p:spPr bwMode="auto">
          <a:xfrm>
            <a:off x="4701767" y="3925706"/>
            <a:ext cx="732104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развитие СПоК - 1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7" name="TextBox 112"/>
          <p:cNvSpPr txBox="1">
            <a:spLocks noChangeArrowheads="1"/>
          </p:cNvSpPr>
          <p:nvPr/>
        </p:nvSpPr>
        <p:spPr bwMode="auto">
          <a:xfrm rot="10800000" flipV="1">
            <a:off x="5366999" y="3845807"/>
            <a:ext cx="1098550" cy="13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Партизанский</a:t>
            </a:r>
          </a:p>
        </p:txBody>
      </p:sp>
      <p:sp>
        <p:nvSpPr>
          <p:cNvPr id="1038" name="TextBox 113"/>
          <p:cNvSpPr txBox="1">
            <a:spLocks noChangeArrowheads="1"/>
          </p:cNvSpPr>
          <p:nvPr/>
        </p:nvSpPr>
        <p:spPr bwMode="auto">
          <a:xfrm>
            <a:off x="5138339" y="3362773"/>
            <a:ext cx="77946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9" name="TextBox 114"/>
          <p:cNvSpPr txBox="1">
            <a:spLocks noChangeArrowheads="1"/>
          </p:cNvSpPr>
          <p:nvPr/>
        </p:nvSpPr>
        <p:spPr bwMode="auto">
          <a:xfrm>
            <a:off x="5967583" y="3564217"/>
            <a:ext cx="5032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040" name="TextBox 115"/>
          <p:cNvSpPr txBox="1">
            <a:spLocks noChangeArrowheads="1"/>
          </p:cNvSpPr>
          <p:nvPr/>
        </p:nvSpPr>
        <p:spPr bwMode="auto">
          <a:xfrm>
            <a:off x="6283203" y="3205163"/>
            <a:ext cx="922755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Ирбейский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1" name="TextBox 116"/>
          <p:cNvSpPr txBox="1">
            <a:spLocks noChangeArrowheads="1"/>
          </p:cNvSpPr>
          <p:nvPr/>
        </p:nvSpPr>
        <p:spPr bwMode="auto">
          <a:xfrm>
            <a:off x="3788553" y="3564226"/>
            <a:ext cx="10890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Новоселовский</a:t>
            </a:r>
          </a:p>
        </p:txBody>
      </p:sp>
      <p:sp>
        <p:nvSpPr>
          <p:cNvPr id="1042" name="TextBox 117"/>
          <p:cNvSpPr txBox="1">
            <a:spLocks noChangeArrowheads="1"/>
          </p:cNvSpPr>
          <p:nvPr/>
        </p:nvSpPr>
        <p:spPr bwMode="auto">
          <a:xfrm>
            <a:off x="4127690" y="3205163"/>
            <a:ext cx="1106488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     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2;</a:t>
            </a:r>
          </a:p>
          <a:p>
            <a:r>
              <a:rPr lang="ru-RU" sz="600" b="1" dirty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              СФ - 1</a:t>
            </a: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3" name="TextBox 118"/>
          <p:cNvSpPr txBox="1">
            <a:spLocks noChangeArrowheads="1"/>
          </p:cNvSpPr>
          <p:nvPr/>
        </p:nvSpPr>
        <p:spPr bwMode="auto">
          <a:xfrm>
            <a:off x="3425756" y="3270283"/>
            <a:ext cx="576263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endParaRPr lang="ru-RU" sz="600" b="1" dirty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4" name="TextBox 119"/>
          <p:cNvSpPr txBox="1">
            <a:spLocks noChangeArrowheads="1"/>
          </p:cNvSpPr>
          <p:nvPr/>
        </p:nvSpPr>
        <p:spPr bwMode="auto">
          <a:xfrm rot="10800000" flipV="1">
            <a:off x="2774155" y="3182440"/>
            <a:ext cx="9080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Шарыповский</a:t>
            </a:r>
          </a:p>
        </p:txBody>
      </p:sp>
      <p:sp>
        <p:nvSpPr>
          <p:cNvPr id="1045" name="TextBox 120"/>
          <p:cNvSpPr txBox="1">
            <a:spLocks noChangeArrowheads="1"/>
          </p:cNvSpPr>
          <p:nvPr/>
        </p:nvSpPr>
        <p:spPr bwMode="auto">
          <a:xfrm>
            <a:off x="3520491" y="2897947"/>
            <a:ext cx="7921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Назаровский</a:t>
            </a:r>
          </a:p>
        </p:txBody>
      </p:sp>
      <p:sp>
        <p:nvSpPr>
          <p:cNvPr id="1046" name="TextBox 121"/>
          <p:cNvSpPr txBox="1">
            <a:spLocks noChangeArrowheads="1"/>
          </p:cNvSpPr>
          <p:nvPr/>
        </p:nvSpPr>
        <p:spPr bwMode="auto">
          <a:xfrm>
            <a:off x="3763660" y="2433782"/>
            <a:ext cx="655590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- 1;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7" name="TextBox 122"/>
          <p:cNvSpPr txBox="1">
            <a:spLocks noChangeArrowheads="1"/>
          </p:cNvSpPr>
          <p:nvPr/>
        </p:nvSpPr>
        <p:spPr bwMode="auto">
          <a:xfrm>
            <a:off x="3087650" y="2454615"/>
            <a:ext cx="79851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8" name="TextBox 123"/>
          <p:cNvSpPr txBox="1">
            <a:spLocks noChangeArrowheads="1"/>
          </p:cNvSpPr>
          <p:nvPr/>
        </p:nvSpPr>
        <p:spPr bwMode="auto">
          <a:xfrm rot="10800000" flipV="1">
            <a:off x="4221229" y="2682081"/>
            <a:ext cx="5762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049" name="TextBox 124"/>
          <p:cNvSpPr txBox="1">
            <a:spLocks noChangeArrowheads="1"/>
          </p:cNvSpPr>
          <p:nvPr/>
        </p:nvSpPr>
        <p:spPr bwMode="auto">
          <a:xfrm rot="10800000" flipV="1">
            <a:off x="4401665" y="2307700"/>
            <a:ext cx="10795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0" name="TextBox 125"/>
          <p:cNvSpPr txBox="1">
            <a:spLocks noChangeArrowheads="1"/>
          </p:cNvSpPr>
          <p:nvPr/>
        </p:nvSpPr>
        <p:spPr bwMode="auto">
          <a:xfrm>
            <a:off x="5254988" y="2277286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1" name="TextBox 126"/>
          <p:cNvSpPr txBox="1">
            <a:spLocks noChangeArrowheads="1"/>
          </p:cNvSpPr>
          <p:nvPr/>
        </p:nvSpPr>
        <p:spPr bwMode="auto">
          <a:xfrm>
            <a:off x="4822167" y="2748718"/>
            <a:ext cx="9437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Березовский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1;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СПоК МТБ - 1;</a:t>
            </a:r>
          </a:p>
          <a:p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развитие СПоК - 1</a:t>
            </a:r>
          </a:p>
          <a:p>
            <a:endParaRPr lang="ru-RU" sz="600" b="1" dirty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2" name="TextBox 127"/>
          <p:cNvSpPr txBox="1">
            <a:spLocks noChangeArrowheads="1"/>
          </p:cNvSpPr>
          <p:nvPr/>
        </p:nvSpPr>
        <p:spPr bwMode="auto">
          <a:xfrm>
            <a:off x="5679245" y="3026535"/>
            <a:ext cx="360363" cy="131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3" name="TextBox 128"/>
          <p:cNvSpPr txBox="1">
            <a:spLocks noChangeArrowheads="1"/>
          </p:cNvSpPr>
          <p:nvPr/>
        </p:nvSpPr>
        <p:spPr bwMode="auto">
          <a:xfrm rot="10800000" flipV="1">
            <a:off x="5639643" y="2249665"/>
            <a:ext cx="792163" cy="7750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Рыбинский</a:t>
            </a: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4" name="TextBox 129"/>
          <p:cNvSpPr txBox="1">
            <a:spLocks noChangeArrowheads="1"/>
          </p:cNvSpPr>
          <p:nvPr/>
        </p:nvSpPr>
        <p:spPr bwMode="auto">
          <a:xfrm>
            <a:off x="6156945" y="2416219"/>
            <a:ext cx="4254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1055" name="TextBox 130"/>
          <p:cNvSpPr txBox="1">
            <a:spLocks noChangeArrowheads="1"/>
          </p:cNvSpPr>
          <p:nvPr/>
        </p:nvSpPr>
        <p:spPr bwMode="auto">
          <a:xfrm rot="10800000" flipV="1">
            <a:off x="6588125" y="2693988"/>
            <a:ext cx="50482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056" name="TextBox 131"/>
          <p:cNvSpPr txBox="1">
            <a:spLocks noChangeArrowheads="1"/>
          </p:cNvSpPr>
          <p:nvPr/>
        </p:nvSpPr>
        <p:spPr bwMode="auto">
          <a:xfrm>
            <a:off x="6863086" y="2450383"/>
            <a:ext cx="563563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развитие СПоК - 1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7" name="TextBox 132"/>
          <p:cNvSpPr txBox="1">
            <a:spLocks noChangeArrowheads="1"/>
          </p:cNvSpPr>
          <p:nvPr/>
        </p:nvSpPr>
        <p:spPr bwMode="auto">
          <a:xfrm>
            <a:off x="6659563" y="1633538"/>
            <a:ext cx="767086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СФ – 1;</a:t>
            </a:r>
          </a:p>
        </p:txBody>
      </p:sp>
      <p:sp>
        <p:nvSpPr>
          <p:cNvPr id="1058" name="TextBox 133"/>
          <p:cNvSpPr txBox="1">
            <a:spLocks noChangeArrowheads="1"/>
          </p:cNvSpPr>
          <p:nvPr/>
        </p:nvSpPr>
        <p:spPr bwMode="auto">
          <a:xfrm rot="10800000" flipV="1">
            <a:off x="5994402" y="1988549"/>
            <a:ext cx="57760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Дзержинский</a:t>
            </a:r>
          </a:p>
        </p:txBody>
      </p:sp>
      <p:sp>
        <p:nvSpPr>
          <p:cNvPr id="1059" name="TextBox 134"/>
          <p:cNvSpPr txBox="1">
            <a:spLocks noChangeArrowheads="1"/>
          </p:cNvSpPr>
          <p:nvPr/>
        </p:nvSpPr>
        <p:spPr bwMode="auto">
          <a:xfrm>
            <a:off x="5778378" y="1386682"/>
            <a:ext cx="741666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развитие СПоК - 1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0" name="TextBox 135"/>
          <p:cNvSpPr txBox="1">
            <a:spLocks noChangeArrowheads="1"/>
          </p:cNvSpPr>
          <p:nvPr/>
        </p:nvSpPr>
        <p:spPr bwMode="auto">
          <a:xfrm>
            <a:off x="4870787" y="1854354"/>
            <a:ext cx="6492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1061" name="TextBox 136"/>
          <p:cNvSpPr txBox="1">
            <a:spLocks noChangeArrowheads="1"/>
          </p:cNvSpPr>
          <p:nvPr/>
        </p:nvSpPr>
        <p:spPr bwMode="auto">
          <a:xfrm rot="10800000" flipV="1">
            <a:off x="3898132" y="2111274"/>
            <a:ext cx="500062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2" name="TextBox 137"/>
          <p:cNvSpPr txBox="1">
            <a:spLocks noChangeArrowheads="1"/>
          </p:cNvSpPr>
          <p:nvPr/>
        </p:nvSpPr>
        <p:spPr bwMode="auto">
          <a:xfrm>
            <a:off x="3128479" y="1950666"/>
            <a:ext cx="5945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3" name="TextBox 138"/>
          <p:cNvSpPr txBox="1">
            <a:spLocks noChangeArrowheads="1"/>
          </p:cNvSpPr>
          <p:nvPr/>
        </p:nvSpPr>
        <p:spPr bwMode="auto">
          <a:xfrm>
            <a:off x="3713887" y="1618617"/>
            <a:ext cx="808693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развитие СПоК - 1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4" name="TextBox 139"/>
          <p:cNvSpPr txBox="1">
            <a:spLocks noChangeArrowheads="1"/>
          </p:cNvSpPr>
          <p:nvPr/>
        </p:nvSpPr>
        <p:spPr bwMode="auto">
          <a:xfrm>
            <a:off x="4475163" y="1311274"/>
            <a:ext cx="5048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5" name="TextBox 140"/>
          <p:cNvSpPr txBox="1">
            <a:spLocks noChangeArrowheads="1"/>
          </p:cNvSpPr>
          <p:nvPr/>
        </p:nvSpPr>
        <p:spPr bwMode="auto">
          <a:xfrm>
            <a:off x="5107916" y="1322388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6" name="TextBox 141"/>
          <p:cNvSpPr txBox="1">
            <a:spLocks noChangeArrowheads="1"/>
          </p:cNvSpPr>
          <p:nvPr/>
        </p:nvSpPr>
        <p:spPr bwMode="auto">
          <a:xfrm>
            <a:off x="3640138" y="777875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067" name="TextBox 142"/>
          <p:cNvSpPr txBox="1">
            <a:spLocks noChangeArrowheads="1"/>
          </p:cNvSpPr>
          <p:nvPr/>
        </p:nvSpPr>
        <p:spPr bwMode="auto">
          <a:xfrm>
            <a:off x="5501516" y="796925"/>
            <a:ext cx="538091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1068" name="TextBox 143"/>
          <p:cNvSpPr txBox="1">
            <a:spLocks noChangeArrowheads="1"/>
          </p:cNvSpPr>
          <p:nvPr/>
        </p:nvSpPr>
        <p:spPr bwMode="auto">
          <a:xfrm>
            <a:off x="6711148" y="79692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069" name="TextBox 144"/>
          <p:cNvSpPr txBox="1">
            <a:spLocks noChangeArrowheads="1"/>
          </p:cNvSpPr>
          <p:nvPr/>
        </p:nvSpPr>
        <p:spPr bwMode="auto">
          <a:xfrm>
            <a:off x="8390573" y="732582"/>
            <a:ext cx="46037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6782" y="787269"/>
            <a:ext cx="2796431" cy="52879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ГРАНТОВАЯ ПОДДЕРЖКА ЗА ПЕРИОД 2020-2022 ГГ.  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919413" y="692150"/>
            <a:ext cx="6110287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78" name="TextBox 154"/>
          <p:cNvSpPr txBox="1">
            <a:spLocks noChangeArrowheads="1"/>
          </p:cNvSpPr>
          <p:nvPr/>
        </p:nvSpPr>
        <p:spPr bwMode="auto">
          <a:xfrm>
            <a:off x="3790950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079" name="TextBox 156"/>
          <p:cNvSpPr txBox="1">
            <a:spLocks noChangeArrowheads="1"/>
          </p:cNvSpPr>
          <p:nvPr/>
        </p:nvSpPr>
        <p:spPr bwMode="auto">
          <a:xfrm>
            <a:off x="4979988" y="180975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080" name="TextBox 153"/>
          <p:cNvSpPr txBox="1">
            <a:spLocks noChangeArrowheads="1"/>
          </p:cNvSpPr>
          <p:nvPr/>
        </p:nvSpPr>
        <p:spPr bwMode="auto">
          <a:xfrm>
            <a:off x="5940425" y="198438"/>
            <a:ext cx="134937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b="1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081" name="TextBox 155"/>
          <p:cNvSpPr txBox="1">
            <a:spLocks noChangeArrowheads="1"/>
          </p:cNvSpPr>
          <p:nvPr/>
        </p:nvSpPr>
        <p:spPr bwMode="auto">
          <a:xfrm>
            <a:off x="8135938" y="193675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103" name="TextBox 170"/>
          <p:cNvSpPr txBox="1">
            <a:spLocks noChangeArrowheads="1"/>
          </p:cNvSpPr>
          <p:nvPr/>
        </p:nvSpPr>
        <p:spPr bwMode="auto">
          <a:xfrm>
            <a:off x="4554725" y="2462289"/>
            <a:ext cx="700048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</a:t>
            </a:r>
          </a:p>
        </p:txBody>
      </p:sp>
      <p:sp>
        <p:nvSpPr>
          <p:cNvPr id="1106" name="Прямоугольник 173"/>
          <p:cNvSpPr>
            <a:spLocks noChangeArrowheads="1"/>
          </p:cNvSpPr>
          <p:nvPr/>
        </p:nvSpPr>
        <p:spPr bwMode="auto">
          <a:xfrm>
            <a:off x="3822985" y="3597558"/>
            <a:ext cx="858700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- 6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; </a:t>
            </a:r>
            <a:r>
              <a:rPr lang="ru-RU" sz="600" b="1" dirty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СФ – 2;</a:t>
            </a:r>
          </a:p>
          <a:p>
            <a:pPr algn="ctr"/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развитие СПоК - 1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НСХВД - 1</a:t>
            </a:r>
          </a:p>
          <a:p>
            <a:pPr algn="ctr"/>
            <a:endParaRPr lang="ru-RU" sz="600" b="1" dirty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7" name="TextBox 187"/>
          <p:cNvSpPr txBox="1">
            <a:spLocks noChangeArrowheads="1"/>
          </p:cNvSpPr>
          <p:nvPr/>
        </p:nvSpPr>
        <p:spPr bwMode="auto">
          <a:xfrm>
            <a:off x="3715588" y="2198234"/>
            <a:ext cx="7036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</a:t>
            </a:r>
          </a:p>
        </p:txBody>
      </p:sp>
      <p:sp>
        <p:nvSpPr>
          <p:cNvPr id="1118" name="TextBox 137"/>
          <p:cNvSpPr txBox="1">
            <a:spLocks noChangeArrowheads="1"/>
          </p:cNvSpPr>
          <p:nvPr/>
        </p:nvSpPr>
        <p:spPr bwMode="auto">
          <a:xfrm>
            <a:off x="7144867" y="3480073"/>
            <a:ext cx="1884833" cy="2031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ru-RU" sz="105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СФ - </a:t>
            </a:r>
          </a:p>
          <a:p>
            <a:r>
              <a:rPr lang="ru-RU" sz="1050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семейные фермы – 6, </a:t>
            </a:r>
          </a:p>
          <a:p>
            <a:r>
              <a:rPr lang="ru-RU" sz="1050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050" dirty="0" err="1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1050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. ЗАТО </a:t>
            </a:r>
          </a:p>
          <a:p>
            <a:r>
              <a:rPr lang="ru-RU" sz="1050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г. Железногорск – 1;</a:t>
            </a:r>
          </a:p>
          <a:p>
            <a:r>
              <a:rPr lang="ru-RU" sz="105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СПоК</a:t>
            </a:r>
            <a:r>
              <a:rPr lang="ru-RU" sz="1050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05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МТБ</a:t>
            </a:r>
            <a:r>
              <a:rPr lang="ru-RU" sz="1050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– сельскохозяйственный потребительский кооператив – 2;</a:t>
            </a:r>
          </a:p>
          <a:p>
            <a:r>
              <a:rPr lang="ru-RU" sz="1050" b="1" dirty="0">
                <a:latin typeface="Times New Roman" pitchFamily="18" charset="0"/>
                <a:cs typeface="Times New Roman" pitchFamily="18" charset="0"/>
              </a:rPr>
              <a:t>Развитие СПоК – 8;</a:t>
            </a:r>
          </a:p>
          <a:p>
            <a:r>
              <a:rPr lang="ru-RU" sz="105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НСХВД </a:t>
            </a:r>
            <a:r>
              <a:rPr lang="ru-RU" sz="105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– несельскохозяйственные виды деятельности -1.</a:t>
            </a:r>
            <a:endParaRPr lang="ru-RU" sz="1100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7164289" y="5445224"/>
            <a:ext cx="178792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267886772"/>
              </p:ext>
            </p:extLst>
          </p:nvPr>
        </p:nvGraphicFramePr>
        <p:xfrm>
          <a:off x="121011" y="3961781"/>
          <a:ext cx="3879717" cy="28775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21" name="TextBox 120"/>
          <p:cNvSpPr txBox="1"/>
          <p:nvPr/>
        </p:nvSpPr>
        <p:spPr>
          <a:xfrm>
            <a:off x="5467513" y="6261258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7384048" y="2982077"/>
            <a:ext cx="164565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sz="1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10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</a:t>
            </a:r>
          </a:p>
          <a:p>
            <a:pPr lvl="0"/>
            <a:r>
              <a:rPr lang="ru-RU" sz="10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гранты </a:t>
            </a:r>
            <a:r>
              <a:rPr lang="ru-RU" sz="10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10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20.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6992526" y="2363270"/>
            <a:ext cx="2131446" cy="671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145" algn="r" defTabSz="1031375">
              <a:spcBef>
                <a:spcPts val="64"/>
              </a:spcBef>
            </a:pPr>
            <a:r>
              <a:rPr lang="ru-RU" sz="900" spc="-5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РЕГИОНАЛЬНЫЙ ПРОЕКТ</a:t>
            </a:r>
            <a:endParaRPr lang="ru-RU" sz="9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8145" algn="r" defTabSz="1031375">
              <a:spcBef>
                <a:spcPts val="64"/>
              </a:spcBef>
            </a:pPr>
            <a:r>
              <a:rPr lang="ru-RU" sz="900" u="sng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АКСЕЛЕРАЦИЯ СУБЪЕКТОВ</a:t>
            </a:r>
          </a:p>
          <a:p>
            <a:pPr marL="8145" algn="r" defTabSz="1031375">
              <a:spcBef>
                <a:spcPts val="64"/>
              </a:spcBef>
            </a:pPr>
            <a:r>
              <a:rPr lang="ru-RU" sz="900" u="sng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МАЛОГО И СРЕДНЕГО ПРЕДПРИНИМАТЕЛЬСТВ</a:t>
            </a:r>
            <a:r>
              <a:rPr lang="ru-RU" sz="9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</a:t>
            </a:r>
          </a:p>
        </p:txBody>
      </p:sp>
      <p:pic>
        <p:nvPicPr>
          <p:cNvPr id="9" name="Picture 2" descr="C:\Users\yarichina\Downloads\Напроект-Предприним_лого_чб_лев-1-1024x607-fotor-bg-remover-20230428141931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3839" y="1393607"/>
            <a:ext cx="1687445" cy="9989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3255521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0" name="Прямоугольник 9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3" name="TextBox 12"/>
          <p:cNvSpPr txBox="1"/>
          <p:nvPr/>
        </p:nvSpPr>
        <p:spPr>
          <a:xfrm>
            <a:off x="179511" y="764704"/>
            <a:ext cx="4176464" cy="467239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                       </a:t>
            </a:r>
            <a:r>
              <a:rPr lang="ru-RU" sz="12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10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(по данным </a:t>
            </a:r>
            <a:r>
              <a:rPr lang="ru-RU" sz="1000" i="1" dirty="0" err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r>
              <a:rPr lang="ru-RU" sz="10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21" name="TextBox 2"/>
          <p:cNvSpPr txBox="1"/>
          <p:nvPr/>
        </p:nvSpPr>
        <p:spPr>
          <a:xfrm>
            <a:off x="4139952" y="5765869"/>
            <a:ext cx="1368152" cy="174851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900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(предварительные данные)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7107039" y="5644142"/>
            <a:ext cx="200450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cxnSp>
        <p:nvCxnSpPr>
          <p:cNvPr id="19" name="Прямая соединительная линия 1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6" name="Диаграмма 2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77256213"/>
              </p:ext>
            </p:extLst>
          </p:nvPr>
        </p:nvGraphicFramePr>
        <p:xfrm>
          <a:off x="5292080" y="1844824"/>
          <a:ext cx="3672533" cy="15619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7" name="Диаграмма 2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74345508"/>
              </p:ext>
            </p:extLst>
          </p:nvPr>
        </p:nvGraphicFramePr>
        <p:xfrm>
          <a:off x="323528" y="1412776"/>
          <a:ext cx="4896544" cy="20882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8" name="Диаграмма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29383279"/>
              </p:ext>
            </p:extLst>
          </p:nvPr>
        </p:nvGraphicFramePr>
        <p:xfrm>
          <a:off x="-81015" y="3406726"/>
          <a:ext cx="8873980" cy="24465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3" name="Диаграмма 2"/>
          <p:cNvGraphicFramePr/>
          <p:nvPr>
            <p:extLst>
              <p:ext uri="{D42A27DB-BD31-4B8C-83A1-F6EECF244321}">
                <p14:modId xmlns:p14="http://schemas.microsoft.com/office/powerpoint/2010/main" val="1680446508"/>
              </p:ext>
            </p:extLst>
          </p:nvPr>
        </p:nvGraphicFramePr>
        <p:xfrm>
          <a:off x="4860031" y="116633"/>
          <a:ext cx="4104581" cy="158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</p:spTree>
    <p:extLst>
      <p:ext uri="{BB962C8B-B14F-4D97-AF65-F5344CB8AC3E}">
        <p14:creationId xmlns:p14="http://schemas.microsoft.com/office/powerpoint/2010/main" val="395170887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Группа 102"/>
          <p:cNvGrpSpPr/>
          <p:nvPr/>
        </p:nvGrpSpPr>
        <p:grpSpPr>
          <a:xfrm>
            <a:off x="2851020" y="63652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6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7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9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00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09320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>
                <a:defRPr/>
              </a:pPr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27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211960" y="5748587"/>
            <a:ext cx="48839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932040" y="5589240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076056" y="4797152"/>
            <a:ext cx="514046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355976" y="4596459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436096" y="4221088"/>
            <a:ext cx="52045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923928" y="4005064"/>
            <a:ext cx="70480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644008" y="3861048"/>
            <a:ext cx="45954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508104" y="3732363"/>
            <a:ext cx="62757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292080" y="3140968"/>
            <a:ext cx="45272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940152" y="3444331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444208" y="3140968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995936" y="35010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427984" y="306896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491880" y="3140968"/>
            <a:ext cx="3986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43808" y="2924944"/>
            <a:ext cx="58778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563888" y="270892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779912" y="2348880"/>
            <a:ext cx="40985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203848" y="2348880"/>
            <a:ext cx="5765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139952" y="2564904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572000" y="2348880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364088" y="2060848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32040" y="270892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80112" y="2780928"/>
            <a:ext cx="34573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24128" y="2580235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6100080" y="2292203"/>
            <a:ext cx="3441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485640" y="272425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461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718385" y="1735222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940152" y="184482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789780" y="1397445"/>
            <a:ext cx="481986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860032" y="1700808"/>
            <a:ext cx="57656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3131840" y="1628800"/>
            <a:ext cx="49000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707904" y="1340768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427984" y="119675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5076056" y="1124744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620688"/>
            <a:ext cx="49481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364088" y="76470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7961" y="749373"/>
            <a:ext cx="2943879" cy="1221291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16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</a:t>
            </a:r>
            <a:endParaRPr lang="en-US" sz="1600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9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*по данным сводного отчета о финансово-экономическом состоянии  товаропроизводителей агропромышленного комплекса							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843808" y="620688"/>
            <a:ext cx="6113890" cy="5138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4128" y="188640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491880" y="188640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716016" y="188640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5940152" y="188640"/>
            <a:ext cx="136815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7740352" y="188640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07504" y="1693142"/>
            <a:ext cx="2952328" cy="682682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10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Выручка, </a:t>
            </a:r>
            <a:r>
              <a:rPr lang="ru-RU" sz="1050" b="1" dirty="0" err="1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млн</a:t>
            </a:r>
            <a:r>
              <a:rPr lang="ru-RU" sz="105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руб. / Прибыль, млн руб</a:t>
            </a:r>
            <a:r>
              <a:rPr lang="ru-RU" sz="105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>
              <a:defRPr/>
            </a:pPr>
            <a:endParaRPr lang="ru-RU" sz="105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05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Рентабельность, % / Среднемесячная   </a:t>
            </a:r>
          </a:p>
          <a:p>
            <a:pPr>
              <a:defRPr/>
            </a:pPr>
            <a:r>
              <a:rPr lang="ru-RU" sz="105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                               заработная плата (тыс. руб.)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868486" y="2333549"/>
            <a:ext cx="48728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515,6 / 236,1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69,3 / 22,6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6629253" y="1829493"/>
            <a:ext cx="5716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847,1 / 321,3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53,3 / 31,8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5761158" y="1489210"/>
            <a:ext cx="55152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428,9 / 125,2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36,0 / 25,8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3635896" y="692696"/>
            <a:ext cx="4022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30,1 / 1,0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3,5 / 20,8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4860032" y="1772816"/>
            <a:ext cx="65840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8 282,7 / 783,9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11,0 / 47,4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3707904" y="1412776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5076056" y="119675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17,0 / 1,3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7,7 / 35,5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4427983" y="1268760"/>
            <a:ext cx="46836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108,0 / 39,8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50,5 / 16,9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6300191" y="260648"/>
            <a:ext cx="47933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7,6 / 8,2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22,2 / 9,9</a:t>
            </a:r>
          </a:p>
        </p:txBody>
      </p:sp>
      <p:sp>
        <p:nvSpPr>
          <p:cNvPr id="252" name="TextBox 251"/>
          <p:cNvSpPr txBox="1"/>
          <p:nvPr/>
        </p:nvSpPr>
        <p:spPr>
          <a:xfrm>
            <a:off x="5868143" y="1916832"/>
            <a:ext cx="51993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887,6 / 134,2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16,6 / 24,8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3779911" y="2060848"/>
            <a:ext cx="57167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7740352" y="260648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 / 0,5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47,1 /  26,9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5832139" y="2667575"/>
            <a:ext cx="59228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2 144,7 / 506,6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29,0 / 36,0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4846593" y="2780928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1 416,9 / 47,7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3,6 / 38,4</a:t>
            </a:r>
          </a:p>
        </p:txBody>
      </p:sp>
      <p:sp>
        <p:nvSpPr>
          <p:cNvPr id="258" name="TextBox 257"/>
          <p:cNvSpPr txBox="1"/>
          <p:nvPr/>
        </p:nvSpPr>
        <p:spPr>
          <a:xfrm>
            <a:off x="4548902" y="2420888"/>
            <a:ext cx="59916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3 165,3 / 405,6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14,0 / 50,8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3708832" y="2414462"/>
            <a:ext cx="54931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699,9 / 125,3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20,6 / 40,1</a:t>
            </a:r>
          </a:p>
        </p:txBody>
      </p:sp>
      <p:sp>
        <p:nvSpPr>
          <p:cNvPr id="260" name="TextBox 259"/>
          <p:cNvSpPr txBox="1"/>
          <p:nvPr/>
        </p:nvSpPr>
        <p:spPr>
          <a:xfrm>
            <a:off x="6524816" y="2850130"/>
            <a:ext cx="50055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53,9 / -16,7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-24,2 / 17,4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5965905" y="2379543"/>
            <a:ext cx="6223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3 580,3 / 715,8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23,5 / 37,6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5292080" y="2183615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4 029,5 / 169,8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4,7 / 32,1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3995936" y="3573016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1 874,0 / 762,0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62,1 / 51,5</a:t>
            </a:r>
          </a:p>
        </p:txBody>
      </p:sp>
      <p:sp>
        <p:nvSpPr>
          <p:cNvPr id="264" name="TextBox 263"/>
          <p:cNvSpPr txBox="1"/>
          <p:nvPr/>
        </p:nvSpPr>
        <p:spPr>
          <a:xfrm>
            <a:off x="4293483" y="3140968"/>
            <a:ext cx="63855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3 839,3/ 1 275,9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44,6 / 39,6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3423605" y="3239038"/>
            <a:ext cx="633161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11 684,5/ 2 673,2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28,3 / 65,3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3563888" y="2780928"/>
            <a:ext cx="57800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7 167,3/ -56,0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-0,8 / 41,6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3137700" y="2420888"/>
            <a:ext cx="5702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127,9 / 11,2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7,8 / 27,4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4139952" y="2636912"/>
            <a:ext cx="43204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27,6 / 14,8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97,9 / 21,6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6444208" y="3212976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27,7 / 18,9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72,4 / 14,0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5554216" y="2850851"/>
            <a:ext cx="48523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465,2 / 129,4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33,3 / 29,6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5510156" y="3789040"/>
            <a:ext cx="5020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110,3 / 25,9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23,2 / 35,6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5214718" y="3243639"/>
            <a:ext cx="4901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155,5 /  7,7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4,7 / 36,8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4006593" y="4077072"/>
            <a:ext cx="5654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2 433,7 / 510,2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23,7 / 38,1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4644008" y="3933056"/>
            <a:ext cx="4999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624,4 / 353,5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99,7 / 24,8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5909308" y="3535271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293,2 / 77,3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30,6 / 25,7</a:t>
            </a:r>
          </a:p>
        </p:txBody>
      </p:sp>
      <p:sp>
        <p:nvSpPr>
          <p:cNvPr id="276" name="TextBox 275"/>
          <p:cNvSpPr txBox="1"/>
          <p:nvPr/>
        </p:nvSpPr>
        <p:spPr>
          <a:xfrm>
            <a:off x="5076056" y="4869160"/>
            <a:ext cx="51404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21,6 / 2,5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11,7 / 26,3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4394532" y="4683799"/>
            <a:ext cx="53750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1 505,6 / 374,9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32,9 / 29,7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5436095" y="4293096"/>
            <a:ext cx="62632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2 239,8 / 398,4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20,6 / 32,6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5004047" y="5661248"/>
            <a:ext cx="47047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82,9 / -20,3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-18,1 / 23,2</a:t>
            </a:r>
          </a:p>
        </p:txBody>
      </p:sp>
      <p:sp>
        <p:nvSpPr>
          <p:cNvPr id="280" name="TextBox 279"/>
          <p:cNvSpPr txBox="1"/>
          <p:nvPr/>
        </p:nvSpPr>
        <p:spPr>
          <a:xfrm>
            <a:off x="4110382" y="5835927"/>
            <a:ext cx="60563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2 493,9 / 237,6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10,3 </a:t>
            </a:r>
            <a:r>
              <a:rPr lang="ru-RU" sz="600" b="1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 37,4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2901773" y="2996952"/>
            <a:ext cx="5901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3 529,7 / 1 374,1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63,3 / 50,4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  <a:defRPr/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2022 год</a:t>
            </a:r>
          </a:p>
        </p:txBody>
      </p:sp>
      <p:graphicFrame>
        <p:nvGraphicFramePr>
          <p:cNvPr id="150" name="Диаграмма 149"/>
          <p:cNvGraphicFramePr>
            <a:graphicFrameLocks/>
          </p:cNvGraphicFramePr>
          <p:nvPr>
            <p:extLst/>
          </p:nvPr>
        </p:nvGraphicFramePr>
        <p:xfrm>
          <a:off x="174426" y="3797053"/>
          <a:ext cx="3815470" cy="26097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51" name="Диаграмма 150"/>
          <p:cNvGraphicFramePr>
            <a:graphicFrameLocks/>
          </p:cNvGraphicFramePr>
          <p:nvPr>
            <p:extLst/>
          </p:nvPr>
        </p:nvGraphicFramePr>
        <p:xfrm>
          <a:off x="128647" y="2414461"/>
          <a:ext cx="2699792" cy="1212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35157386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3528" y="692696"/>
            <a:ext cx="4690864" cy="850106"/>
          </a:xfrm>
        </p:spPr>
        <p:txBody>
          <a:bodyPr>
            <a:normAutofit/>
          </a:bodyPr>
          <a:lstStyle/>
          <a:p>
            <a:pPr algn="l"/>
            <a: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</a:t>
            </a:r>
            <a:br>
              <a:rPr lang="en-US" sz="80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0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*по данным годового отчета о финансово-экономическом состоянии товаропроизводителей агропромышленного комплекса</a:t>
            </a:r>
            <a:endParaRPr lang="ru-RU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1" name="TextBox 10"/>
          <p:cNvSpPr txBox="1"/>
          <p:nvPr/>
        </p:nvSpPr>
        <p:spPr>
          <a:xfrm>
            <a:off x="6888598" y="5273754"/>
            <a:ext cx="185992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1800" b="1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Диаграмма 1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28468302"/>
              </p:ext>
            </p:extLst>
          </p:nvPr>
        </p:nvGraphicFramePr>
        <p:xfrm>
          <a:off x="304005" y="1556792"/>
          <a:ext cx="8660608" cy="3960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167958325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85772" y="764704"/>
            <a:ext cx="8229600" cy="936104"/>
          </a:xfrm>
        </p:spPr>
        <p:txBody>
          <a:bodyPr>
            <a:normAutofit/>
          </a:bodyPr>
          <a:lstStyle/>
          <a:p>
            <a: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УРОВЕНЬ САМООБЕСПЕЧЕНИЯ КРАСНОЯРСКОГО КРАЯ</a:t>
            </a:r>
            <a:b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СЕЛЬСКОХОЗЯЙСТВЕННОЙ ПРОДУКЦИЕЙ, % </a:t>
            </a:r>
            <a:b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(по данным </a:t>
            </a:r>
            <a:r>
              <a:rPr lang="ru-RU" sz="1200" i="1" dirty="0" err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Красноярскстата</a:t>
            </a: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ru-RU" sz="2000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t>29</a:t>
              </a: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>
              <a:spcBef>
                <a:spcPct val="0"/>
              </a:spcBef>
              <a:defRPr/>
            </a:pPr>
            <a:r>
              <a:rPr lang="ru-RU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7164288" y="5378731"/>
            <a:ext cx="18599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  <a:defRPr/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3" name="Диаграмма 12"/>
          <p:cNvGraphicFramePr>
            <a:graphicFrameLocks/>
          </p:cNvGraphicFramePr>
          <p:nvPr>
            <p:extLst/>
          </p:nvPr>
        </p:nvGraphicFramePr>
        <p:xfrm>
          <a:off x="195054" y="1772816"/>
          <a:ext cx="8782050" cy="37444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51813958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30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07503" y="692696"/>
            <a:ext cx="4968553" cy="38721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4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ЭКСПОРТ</a:t>
            </a:r>
            <a:r>
              <a:rPr lang="ru-RU" sz="20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2000" i="1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1582519" y="689850"/>
            <a:ext cx="150987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b">
              <a:defRPr/>
            </a:pPr>
            <a:r>
              <a:rPr lang="ru-RU" sz="16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2022 год</a:t>
            </a:r>
            <a:endParaRPr lang="ru-RU" sz="1600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7" name="Picture 3" descr="C:\Users\yarichina\Downloads\mkie-fotor-bg-remover-20230428143817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240" y="-99392"/>
            <a:ext cx="2320695" cy="188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4" name="Таблица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1876359"/>
              </p:ext>
            </p:extLst>
          </p:nvPr>
        </p:nvGraphicFramePr>
        <p:xfrm>
          <a:off x="824458" y="1628803"/>
          <a:ext cx="7275934" cy="3613302"/>
        </p:xfrm>
        <a:graphic>
          <a:graphicData uri="http://schemas.openxmlformats.org/drawingml/2006/table">
            <a:tbl>
              <a:tblPr>
                <a:tableStyleId>{7DF18680-E054-41AD-8BC1-D1AEF772440D}</a:tableStyleId>
              </a:tblPr>
              <a:tblGrid>
                <a:gridCol w="23741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71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60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403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781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9873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продукции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Прогноз 2022, млн. долл. США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Данные Федеральной таможенной службы</a:t>
                      </a:r>
                      <a:r>
                        <a:rPr lang="en-US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ФТС)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3072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факт, </a:t>
                      </a:r>
                      <a:b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тыс. тонн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% от прогноза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стоимость, млн. долл. США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198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Масложировая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0,31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126,03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9887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Зерновые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27,28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23,17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19,06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5,20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0721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b="0" i="0" u="none" strike="noStrike" dirty="0">
                          <a:solidFill>
                            <a:schemeClr val="dk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Мясная</a:t>
                      </a:r>
                      <a:r>
                        <a:rPr lang="ru-RU" sz="1400" b="0" i="0" u="none" strike="noStrike" baseline="0" dirty="0">
                          <a:solidFill>
                            <a:schemeClr val="dk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и молочная продукция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10 995,77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9887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Готовая продукция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3,52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39,30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353,53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12,44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0721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Прочая продукция, в том</a:t>
                      </a:r>
                      <a:r>
                        <a:rPr lang="ru-RU" sz="1400" u="none" strike="noStrike" baseline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числе:</a:t>
                      </a:r>
                      <a:r>
                        <a:rPr lang="ru-RU" sz="1400" u="none" strike="noStrike" baseline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34,76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114,86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14,60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9887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u="none" strike="noStrike" baseline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семена р</a:t>
                      </a:r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апса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8,78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15,92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82,42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7,24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0198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Итого </a:t>
                      </a:r>
                      <a:endParaRPr lang="ru-RU" sz="14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43,7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99,46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81,92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35,8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7642466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31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85771" y="660520"/>
            <a:ext cx="4968553" cy="38721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4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ЭКСПОРТ</a:t>
            </a:r>
            <a:r>
              <a:rPr lang="en-US" sz="24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24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2022 год</a:t>
            </a:r>
            <a:r>
              <a:rPr lang="ru-RU" sz="20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2000" i="1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5796136" y="1848190"/>
            <a:ext cx="2244527" cy="313350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>
            <a:defPPr>
              <a:defRPr lang="ru-RU"/>
            </a:defPPr>
            <a:lvl1pPr algn="ctr">
              <a:tabLst>
                <a:tab pos="625475" algn="l"/>
              </a:tabLst>
              <a:defRPr sz="1600" b="1">
                <a:solidFill>
                  <a:srgbClr val="170B01"/>
                </a:solidFill>
                <a:latin typeface="Times New Roman" pitchFamily="18" charset="0"/>
                <a:cs typeface="Times New Roman" pitchFamily="18" charset="0"/>
              </a:defRPr>
            </a:lvl1pPr>
          </a:lstStyle>
          <a:p>
            <a:r>
              <a:rPr lang="ru-RU" sz="1800" b="0" dirty="0">
                <a:solidFill>
                  <a:schemeClr val="tx2"/>
                </a:solidFill>
              </a:rPr>
              <a:t>Направления экспорта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755576" y="6338241"/>
            <a:ext cx="1384913" cy="21178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en-US" sz="12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ru-RU" sz="12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 данным ФТС</a:t>
            </a: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1200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6" name="Picture 3" descr="C:\Users\yarichina\Downloads\mkie-fotor-bg-remover-20230428143817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5801" y="-99392"/>
            <a:ext cx="2320695" cy="188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8" name="Диаграмма 17"/>
          <p:cNvGraphicFramePr/>
          <p:nvPr>
            <p:extLst>
              <p:ext uri="{D42A27DB-BD31-4B8C-83A1-F6EECF244321}">
                <p14:modId xmlns:p14="http://schemas.microsoft.com/office/powerpoint/2010/main" val="1295103911"/>
              </p:ext>
            </p:extLst>
          </p:nvPr>
        </p:nvGraphicFramePr>
        <p:xfrm>
          <a:off x="4797213" y="1894793"/>
          <a:ext cx="4242371" cy="3621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7" name="Диаграмма 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61059072"/>
              </p:ext>
            </p:extLst>
          </p:nvPr>
        </p:nvGraphicFramePr>
        <p:xfrm>
          <a:off x="155517" y="2275153"/>
          <a:ext cx="4077114" cy="10098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20" name="Диаграмма 1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03210942"/>
              </p:ext>
            </p:extLst>
          </p:nvPr>
        </p:nvGraphicFramePr>
        <p:xfrm>
          <a:off x="257881" y="5446135"/>
          <a:ext cx="3980952" cy="926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21" name="Диаграмма 2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29426206"/>
              </p:ext>
            </p:extLst>
          </p:nvPr>
        </p:nvGraphicFramePr>
        <p:xfrm>
          <a:off x="-19021" y="3886565"/>
          <a:ext cx="4230981" cy="9047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27" name="Диаграмма 2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67633013"/>
              </p:ext>
            </p:extLst>
          </p:nvPr>
        </p:nvGraphicFramePr>
        <p:xfrm>
          <a:off x="238213" y="1608451"/>
          <a:ext cx="3973747" cy="792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graphicFrame>
        <p:nvGraphicFramePr>
          <p:cNvPr id="28" name="Диаграмма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08532420"/>
              </p:ext>
            </p:extLst>
          </p:nvPr>
        </p:nvGraphicFramePr>
        <p:xfrm>
          <a:off x="-44664" y="3101698"/>
          <a:ext cx="4256624" cy="8566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graphicFrame>
        <p:nvGraphicFramePr>
          <p:cNvPr id="30" name="Диаграмма 2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84116796"/>
              </p:ext>
            </p:extLst>
          </p:nvPr>
        </p:nvGraphicFramePr>
        <p:xfrm>
          <a:off x="45308" y="4681208"/>
          <a:ext cx="4187323" cy="924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sp>
        <p:nvSpPr>
          <p:cNvPr id="31" name="TextBox 30"/>
          <p:cNvSpPr txBox="1"/>
          <p:nvPr/>
        </p:nvSpPr>
        <p:spPr>
          <a:xfrm>
            <a:off x="413920" y="1196752"/>
            <a:ext cx="3870047" cy="38721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algn="ctr"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1200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Динамика экспорта</a:t>
            </a:r>
            <a:r>
              <a:rPr lang="en-US" sz="1200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продукции АПК в разрезе </a:t>
            </a:r>
            <a:r>
              <a:rPr lang="ru-RU" sz="1200" i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подотраслей</a:t>
            </a:r>
            <a:r>
              <a:rPr lang="ru-RU" sz="1200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200" b="1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тыс. тонн </a:t>
            </a:r>
            <a:endParaRPr lang="en-US" sz="1200" b="1" i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38213" y="5499604"/>
            <a:ext cx="1384913" cy="197165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1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в том числе:</a:t>
            </a:r>
            <a:endParaRPr lang="en-US" sz="11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7222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32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07503" y="679540"/>
            <a:ext cx="4968553" cy="328739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0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РОЗНИЧНАЯ ТОРГОВЛЯ</a:t>
            </a:r>
            <a:r>
              <a:rPr lang="ru-RU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i="1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2419282414"/>
              </p:ext>
            </p:extLst>
          </p:nvPr>
        </p:nvGraphicFramePr>
        <p:xfrm>
          <a:off x="-870049" y="3356992"/>
          <a:ext cx="7098233" cy="5105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226550"/>
              </p:ext>
            </p:extLst>
          </p:nvPr>
        </p:nvGraphicFramePr>
        <p:xfrm>
          <a:off x="153034" y="1052736"/>
          <a:ext cx="4851014" cy="2302629"/>
        </p:xfrm>
        <a:graphic>
          <a:graphicData uri="http://schemas.openxmlformats.org/drawingml/2006/table">
            <a:tbl>
              <a:tblPr firstRow="1" firstCol="1" bandRow="1">
                <a:tableStyleId>{D27102A9-8310-4765-A935-A1911B00CA55}</a:tableStyleId>
              </a:tblPr>
              <a:tblGrid>
                <a:gridCol w="20837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0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81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0140">
                <a:tc gridSpan="3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ru-RU" sz="11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Красноярский</a:t>
                      </a:r>
                      <a:r>
                        <a:rPr lang="ru-RU" sz="12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1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край</a:t>
                      </a:r>
                      <a:endParaRPr lang="ru-RU" sz="1100" b="0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ru-RU" sz="1100" b="0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140"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1" kern="12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Оборот розничной торговли, </a:t>
                      </a:r>
                      <a:r>
                        <a:rPr lang="ru-RU" sz="1200" b="1" kern="12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млн рублей</a:t>
                      </a:r>
                      <a:endParaRPr lang="ru-RU" sz="12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solidFill>
                      <a:srgbClr val="EEEA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  <a:endParaRPr lang="ru-RU" sz="1100" b="1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rgbClr val="EEEA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b="1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rgbClr val="EEEA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b="1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rgbClr val="EEEA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0210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b="1" kern="1200" dirty="0">
                        <a:solidFill>
                          <a:srgbClr val="0066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563 311,6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636 026,7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696 031,4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8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lang="ru-RU" sz="1100" b="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solidFill>
                      <a:srgbClr val="EEEAF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>
                        <a:solidFill>
                          <a:srgbClr val="007A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>
                        <a:solidFill>
                          <a:srgbClr val="007A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660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пищевыми продуктами,</a:t>
                      </a:r>
                      <a:r>
                        <a:rPr lang="ru-RU" sz="1100" b="1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1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включая напитки, и табачными изделиями</a:t>
                      </a:r>
                      <a:endParaRPr lang="ru-RU" sz="110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rgbClr val="EEEA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266</a:t>
                      </a:r>
                      <a:r>
                        <a:rPr lang="ru-RU" sz="1100" b="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595,5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287 355,9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338 157,6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272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непродовольственными товарами</a:t>
                      </a:r>
                      <a:endParaRPr lang="ru-RU" sz="110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rgbClr val="EEEAF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296 716,1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348 670,8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357 873,8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" name="Диаграмма 1"/>
          <p:cNvGraphicFramePr/>
          <p:nvPr>
            <p:extLst>
              <p:ext uri="{D42A27DB-BD31-4B8C-83A1-F6EECF244321}">
                <p14:modId xmlns:p14="http://schemas.microsoft.com/office/powerpoint/2010/main" val="890635244"/>
              </p:ext>
            </p:extLst>
          </p:nvPr>
        </p:nvGraphicFramePr>
        <p:xfrm>
          <a:off x="4283968" y="2746862"/>
          <a:ext cx="5256584" cy="38745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993114483"/>
              </p:ext>
            </p:extLst>
          </p:nvPr>
        </p:nvGraphicFramePr>
        <p:xfrm>
          <a:off x="5076056" y="639763"/>
          <a:ext cx="3746176" cy="1925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7032677" y="5598626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220071" y="2492896"/>
            <a:ext cx="352229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- предварительный оборот розничной торговли в расчете  на душу населения</a:t>
            </a:r>
          </a:p>
        </p:txBody>
      </p:sp>
    </p:spTree>
    <p:extLst>
      <p:ext uri="{BB962C8B-B14F-4D97-AF65-F5344CB8AC3E}">
        <p14:creationId xmlns:p14="http://schemas.microsoft.com/office/powerpoint/2010/main" val="151600348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33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46211" y="764704"/>
            <a:ext cx="4968553" cy="328739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000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РОЗНИЧНАЯ ТОРГОВЛЯ </a:t>
            </a:r>
            <a:endParaRPr lang="en-US" sz="2000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2488176317"/>
              </p:ext>
            </p:extLst>
          </p:nvPr>
        </p:nvGraphicFramePr>
        <p:xfrm>
          <a:off x="5065340" y="642938"/>
          <a:ext cx="3816424" cy="22099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217387" y="5104286"/>
            <a:ext cx="6768752" cy="76944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just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целом по Красноярскому краю по состоянию на 01.01.2022 уровень обеспеченности населения площадью стационарных торговых объектов составляет 126,47% (705,09 кв. м. на 1000 чел.), по продаже продовольственных товаров – 173,05% (315,28 кв. м. на 1000 чел.), по продаже непродовольственных товаров – 103,86 % (389,81 кв. м. на 1000 чел.).</a:t>
            </a:r>
          </a:p>
        </p:txBody>
      </p:sp>
      <p:graphicFrame>
        <p:nvGraphicFramePr>
          <p:cNvPr id="16" name="Таблица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0706402"/>
              </p:ext>
            </p:extLst>
          </p:nvPr>
        </p:nvGraphicFramePr>
        <p:xfrm>
          <a:off x="331385" y="1268760"/>
          <a:ext cx="3939849" cy="3174240"/>
        </p:xfrm>
        <a:graphic>
          <a:graphicData uri="http://schemas.openxmlformats.org/drawingml/2006/table">
            <a:tbl>
              <a:tblPr firstRow="1" firstCol="1" bandRow="1">
                <a:tableStyleId>{C083E6E3-FA7D-4D7B-A595-EF9225AFEA82}</a:tableStyleId>
              </a:tblPr>
              <a:tblGrid>
                <a:gridCol w="18306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27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69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73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2048">
                <a:tc gridSpan="3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ru-RU" sz="1100" b="1" kern="1200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Наличие объектов розничной торговли </a:t>
                      </a:r>
                      <a:br>
                        <a:rPr lang="ru-RU" sz="1100" b="1" kern="1200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1100" b="1" kern="1200" dirty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Красноярском крае</a:t>
                      </a:r>
                      <a:endParaRPr lang="ru-RU" sz="1000" b="1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ru-RU" sz="1000" b="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1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  <a:endParaRPr lang="ru-RU" sz="1050" b="1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050" b="1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050" b="1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01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Магазины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0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14 320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0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14 656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0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r>
                        <a:rPr lang="ru-RU" sz="1050" b="0" kern="12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866</a:t>
                      </a:r>
                      <a:endParaRPr lang="ru-RU" sz="1050" b="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0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lang="ru-RU" sz="1100" b="0" i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kern="1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050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гипермаркеты </a:t>
                      </a:r>
                      <a:b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 супермаркеты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522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668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718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851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минимаркеты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6 545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6 568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6 462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иные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7 253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7 420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7 686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Павильоны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4 023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3 728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3 584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Палатки,</a:t>
                      </a:r>
                      <a:r>
                        <a:rPr lang="ru-RU" sz="1050" b="1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киоски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40000"/>
                        <a:lumOff val="6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1 479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1 073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927</a:t>
                      </a:r>
                    </a:p>
                  </a:txBody>
                  <a:tcPr>
                    <a:solidFill>
                      <a:schemeClr val="bg1"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ИТОГО</a:t>
                      </a:r>
                      <a:endParaRPr lang="ru-RU" sz="1050" b="1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19 822</a:t>
                      </a:r>
                    </a:p>
                  </a:txBody>
                  <a:tcPr>
                    <a:solidFill>
                      <a:schemeClr val="accent3">
                        <a:lumMod val="20000"/>
                        <a:lumOff val="8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19 457</a:t>
                      </a:r>
                    </a:p>
                  </a:txBody>
                  <a:tcPr>
                    <a:solidFill>
                      <a:schemeClr val="accent3">
                        <a:lumMod val="20000"/>
                        <a:lumOff val="8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19 377</a:t>
                      </a:r>
                    </a:p>
                  </a:txBody>
                  <a:tcPr>
                    <a:solidFill>
                      <a:schemeClr val="accent3">
                        <a:lumMod val="20000"/>
                        <a:lumOff val="8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15" name="Диаграмма 14"/>
          <p:cNvGraphicFramePr/>
          <p:nvPr>
            <p:extLst>
              <p:ext uri="{D42A27DB-BD31-4B8C-83A1-F6EECF244321}">
                <p14:modId xmlns:p14="http://schemas.microsoft.com/office/powerpoint/2010/main" val="2479273983"/>
              </p:ext>
            </p:extLst>
          </p:nvPr>
        </p:nvGraphicFramePr>
        <p:xfrm>
          <a:off x="5124400" y="2996952"/>
          <a:ext cx="3816549" cy="18722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316907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34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7032677" y="560595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391488" y="1124744"/>
            <a:ext cx="3676455" cy="1323439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1000" dirty="0">
                <a:solidFill>
                  <a:srgbClr val="007A00"/>
                </a:solidFill>
                <a:latin typeface="Times New Roman"/>
                <a:ea typeface="Times New Roman"/>
              </a:rPr>
              <a:t>ЕДИНАЯ ФЕДЕРАЛЬНАЯ ИНФОРМАЦИОННАЯ СИСТЕМА ЗЕМЕЛЬ СЕЛЬСКОХОЗЯЙСТВЕННОГО НАЗНАЧЕНИЯ </a:t>
            </a:r>
          </a:p>
          <a:p>
            <a:pPr algn="ctr"/>
            <a:endParaRPr lang="ru-RU" sz="1000" dirty="0">
              <a:solidFill>
                <a:srgbClr val="007A00"/>
              </a:solidFill>
              <a:latin typeface="Times New Roman"/>
              <a:ea typeface="Times New Roman"/>
            </a:endParaRPr>
          </a:p>
          <a:p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Предназначена для обеспечения актуальными и достоверными сведениями о таких землях, включая данные об их местоположении, состоянии и фактическом использовании </a:t>
            </a:r>
          </a:p>
          <a:p>
            <a:pPr algn="ctr"/>
            <a:r>
              <a:rPr lang="ru-RU" sz="1000" dirty="0">
                <a:solidFill>
                  <a:srgbClr val="0070C0"/>
                </a:solidFill>
                <a:latin typeface="Times New Roman"/>
                <a:ea typeface="Times New Roman"/>
              </a:rPr>
              <a:t>Сведения по озимым культурам заполнены: </a:t>
            </a:r>
          </a:p>
          <a:p>
            <a:pPr algn="ctr"/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2022 г. -97%                  2023 г. – 98%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872606" y="642938"/>
            <a:ext cx="4181135" cy="328739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0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ЦИФРОВАЯ ТРАНСФОРМАЦИЯ </a:t>
            </a:r>
            <a:endParaRPr lang="en-US" sz="20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" name="Прямоугольник 27"/>
          <p:cNvSpPr/>
          <p:nvPr/>
        </p:nvSpPr>
        <p:spPr>
          <a:xfrm>
            <a:off x="5168167" y="1484784"/>
            <a:ext cx="3729019" cy="4031873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1000" dirty="0">
                <a:solidFill>
                  <a:srgbClr val="007A00"/>
                </a:solidFill>
                <a:latin typeface="Times New Roman"/>
                <a:ea typeface="Times New Roman"/>
              </a:rPr>
              <a:t>СУБСИДИЯ АПК 24</a:t>
            </a:r>
          </a:p>
          <a:p>
            <a:pPr algn="ctr"/>
            <a:endParaRPr lang="ru-RU" sz="1000" dirty="0">
              <a:solidFill>
                <a:srgbClr val="007A00"/>
              </a:solidFill>
              <a:latin typeface="Times New Roman"/>
              <a:ea typeface="Times New Roman"/>
            </a:endParaRPr>
          </a:p>
          <a:p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Обеспечивает приём и обработку заявок на предоставление мер государственной поддержки субъектам АПК края. Приобретена министерством цифрового развития края для министерства сельского хозяйства и торговли края в 2016 году и введена в эксплуатацию министерством сельского хозяйства и торговли края в 2017 году.</a:t>
            </a:r>
          </a:p>
          <a:p>
            <a:endParaRPr lang="ru-RU" sz="1000" b="1" dirty="0">
              <a:ln w="1905"/>
              <a:gradFill>
                <a:gsLst>
                  <a:gs pos="0">
                    <a:srgbClr val="F79646">
                      <a:shade val="20000"/>
                      <a:satMod val="200000"/>
                    </a:srgbClr>
                  </a:gs>
                  <a:gs pos="78000">
                    <a:srgbClr val="F79646">
                      <a:tint val="90000"/>
                      <a:shade val="89000"/>
                      <a:satMod val="220000"/>
                    </a:srgbClr>
                  </a:gs>
                  <a:gs pos="100000">
                    <a:srgbClr val="F79646">
                      <a:tint val="12000"/>
                      <a:satMod val="255000"/>
                    </a:srgbClr>
                  </a:gs>
                </a:gsLst>
                <a:lin ang="5400000"/>
              </a:gra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Times New Roman"/>
              <a:ea typeface="Times New Roman"/>
            </a:endParaRPr>
          </a:p>
          <a:p>
            <a:r>
              <a:rPr lang="ru-RU" sz="16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26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субсидий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полностью переведены в электронный формат</a:t>
            </a:r>
          </a:p>
          <a:p>
            <a:endParaRPr lang="ru-RU" sz="1000" dirty="0">
              <a:solidFill>
                <a:prstClr val="black"/>
              </a:solidFill>
              <a:latin typeface="Times New Roman"/>
              <a:ea typeface="Times New Roman"/>
            </a:endParaRPr>
          </a:p>
          <a:p>
            <a:r>
              <a:rPr lang="ru-RU" sz="16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20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субсидий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частично переведены в электронный формат</a:t>
            </a:r>
          </a:p>
          <a:p>
            <a:endParaRPr lang="ru-RU" sz="1000" dirty="0">
              <a:solidFill>
                <a:prstClr val="black"/>
              </a:solidFill>
              <a:latin typeface="Times New Roman"/>
              <a:ea typeface="Times New Roman"/>
            </a:endParaRPr>
          </a:p>
          <a:p>
            <a:r>
              <a:rPr lang="ru-RU" sz="16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200 </a:t>
            </a:r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пользователей 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в министерстве и ОМСУ</a:t>
            </a:r>
          </a:p>
          <a:p>
            <a:endParaRPr lang="ru-RU" sz="1000" dirty="0">
              <a:solidFill>
                <a:prstClr val="black"/>
              </a:solidFill>
              <a:latin typeface="Times New Roman"/>
              <a:ea typeface="Times New Roman"/>
            </a:endParaRPr>
          </a:p>
          <a:p>
            <a:r>
              <a:rPr lang="ru-RU" sz="16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1 200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пользователей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от субъектов с/х товаропроизводителей</a:t>
            </a:r>
          </a:p>
          <a:p>
            <a:endParaRPr lang="ru-RU" sz="1000" dirty="0">
              <a:solidFill>
                <a:prstClr val="black"/>
              </a:solidFill>
              <a:latin typeface="Times New Roman"/>
              <a:ea typeface="Times New Roman"/>
            </a:endParaRPr>
          </a:p>
          <a:p>
            <a:r>
              <a:rPr lang="ru-RU" sz="16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5 936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записей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о с/х товаропроизводителей края в реестре субъектов АПК</a:t>
            </a:r>
          </a:p>
          <a:p>
            <a:endParaRPr lang="ru-RU" sz="1000" dirty="0">
              <a:solidFill>
                <a:prstClr val="black"/>
              </a:solidFill>
              <a:latin typeface="Times New Roman"/>
              <a:ea typeface="Times New Roman"/>
            </a:endParaRPr>
          </a:p>
          <a:p>
            <a:r>
              <a:rPr lang="ru-RU" sz="16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24 061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заявлений 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принятых и отработанных</a:t>
            </a:r>
            <a:endParaRPr lang="ru-RU" sz="1600" b="1" dirty="0">
              <a:ln w="1905"/>
              <a:gradFill>
                <a:gsLst>
                  <a:gs pos="0">
                    <a:srgbClr val="F79646">
                      <a:shade val="20000"/>
                      <a:satMod val="200000"/>
                    </a:srgbClr>
                  </a:gs>
                  <a:gs pos="78000">
                    <a:srgbClr val="F79646">
                      <a:tint val="90000"/>
                      <a:shade val="89000"/>
                      <a:satMod val="220000"/>
                    </a:srgbClr>
                  </a:gs>
                  <a:gs pos="100000">
                    <a:srgbClr val="F79646">
                      <a:tint val="12000"/>
                      <a:satMod val="255000"/>
                    </a:srgbClr>
                  </a:gs>
                </a:gsLst>
                <a:lin ang="5400000"/>
              </a:gra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Times New Roman"/>
              <a:ea typeface="Times New Roman"/>
            </a:endParaRPr>
          </a:p>
        </p:txBody>
      </p:sp>
      <p:sp>
        <p:nvSpPr>
          <p:cNvPr id="34" name="Прямоугольник 33"/>
          <p:cNvSpPr/>
          <p:nvPr/>
        </p:nvSpPr>
        <p:spPr>
          <a:xfrm>
            <a:off x="385771" y="2684531"/>
            <a:ext cx="3682171" cy="1231106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1000" dirty="0">
                <a:solidFill>
                  <a:srgbClr val="007A00"/>
                </a:solidFill>
                <a:latin typeface="Times New Roman"/>
                <a:ea typeface="Times New Roman"/>
              </a:rPr>
              <a:t>ПОТРЕБИТЕЛЬСКИЙ РЫНОК КРАСНОЯРСКОГО КРАЯ</a:t>
            </a:r>
          </a:p>
          <a:p>
            <a:pPr algn="ctr"/>
            <a:endParaRPr lang="ru-RU" sz="1000" dirty="0">
              <a:solidFill>
                <a:srgbClr val="007A00"/>
              </a:solidFill>
              <a:latin typeface="Times New Roman"/>
              <a:ea typeface="Times New Roman"/>
            </a:endParaRPr>
          </a:p>
          <a:p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По состоянию на 09.03.2023 в системе зарегистрировано </a:t>
            </a:r>
            <a:b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</a:br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674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пользователя из них </a:t>
            </a:r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279</a:t>
            </a:r>
            <a:r>
              <a:rPr lang="ru-RU" sz="11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авторизованных, </a:t>
            </a:r>
            <a:b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</a:b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реализовано </a:t>
            </a:r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15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Times New Roman"/>
              </a:rPr>
              <a:t> отчетных форм по которым отраслевыми специалистами министерства еженедельно формируются сводные отчеты.</a:t>
            </a:r>
          </a:p>
        </p:txBody>
      </p:sp>
      <p:sp>
        <p:nvSpPr>
          <p:cNvPr id="35" name="Прямоугольник 34"/>
          <p:cNvSpPr/>
          <p:nvPr/>
        </p:nvSpPr>
        <p:spPr>
          <a:xfrm>
            <a:off x="391490" y="4153934"/>
            <a:ext cx="3676453" cy="1969770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ЛИЦЕНЗИРОВАНИЕ РОЗНИЧНОЙ ПРОДАЖИ АЛКОГОЛЬНОЙ ПРОДУКЦИИ </a:t>
            </a:r>
            <a:b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ОСУЩЕСТВЛЕНИЕ ЛИЦЕНЗИОННОГО КОНТРОЛЯ </a:t>
            </a:r>
            <a:b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 СОБЛЮДЕНИЕМ ДЕЙСТВУЮЩЕГО ЗАКОНОДАТЕЛЬСТВА В СФЕРЕ РОЗНИЧНОЙ ПРОДАЖИ АЛКОГОЛЬНОЙ ПРОДУКЦИИ </a:t>
            </a:r>
            <a:b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000" dirty="0">
                <a:solidFill>
                  <a:srgbClr val="147B0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КРАСНОЯРСКОМ КРАЕ</a:t>
            </a:r>
          </a:p>
          <a:p>
            <a:pPr algn="ctr"/>
            <a:endParaRPr lang="ru-RU" sz="1000" dirty="0">
              <a:solidFill>
                <a:srgbClr val="147B0F"/>
              </a:solidFill>
              <a:latin typeface="Times New Roman"/>
              <a:ea typeface="Times New Roman"/>
            </a:endParaRPr>
          </a:p>
          <a:p>
            <a:r>
              <a:rPr lang="ru-RU" sz="1000" dirty="0">
                <a:solidFill>
                  <a:prstClr val="black"/>
                </a:solidFill>
                <a:latin typeface="Times New Roman"/>
                <a:ea typeface="Calibri"/>
              </a:rPr>
              <a:t>По состоянию на 15.03.2023 в системе зарегистрировано </a:t>
            </a:r>
            <a:br>
              <a:rPr lang="ru-RU" sz="1000" dirty="0">
                <a:solidFill>
                  <a:prstClr val="black"/>
                </a:solidFill>
                <a:latin typeface="Times New Roman"/>
                <a:ea typeface="Calibri"/>
              </a:rPr>
            </a:br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Calibri"/>
              </a:rPr>
              <a:t>9</a:t>
            </a:r>
            <a:r>
              <a:rPr lang="ru-RU" sz="1000" dirty="0">
                <a:solidFill>
                  <a:prstClr val="black"/>
                </a:solidFill>
                <a:latin typeface="Times New Roman"/>
                <a:ea typeface="Calibri"/>
              </a:rPr>
              <a:t> пользователей - специалистов отдела лицензирования. Отделом лицензирования проводится работа по популяризации возможности подачи заявления в электронной форме. </a:t>
            </a:r>
            <a:endParaRPr lang="ru-RU" sz="1000" dirty="0">
              <a:solidFill>
                <a:prstClr val="black"/>
              </a:solidFill>
              <a:latin typeface="Times New Roman"/>
              <a:ea typeface="Times New Roman"/>
            </a:endParaRPr>
          </a:p>
        </p:txBody>
      </p:sp>
      <p:cxnSp>
        <p:nvCxnSpPr>
          <p:cNvPr id="11" name="Прямая соединительная линия 10"/>
          <p:cNvCxnSpPr/>
          <p:nvPr/>
        </p:nvCxnSpPr>
        <p:spPr>
          <a:xfrm>
            <a:off x="4067943" y="3140968"/>
            <a:ext cx="288033" cy="240125"/>
          </a:xfrm>
          <a:prstGeom prst="line">
            <a:avLst/>
          </a:prstGeom>
        </p:spPr>
        <p:style>
          <a:lnRef idx="2">
            <a:schemeClr val="accent3"/>
          </a:lnRef>
          <a:fillRef idx="0">
            <a:schemeClr val="accent3"/>
          </a:fillRef>
          <a:effectRef idx="1">
            <a:schemeClr val="accent3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>
            <a:stCxn id="35" idx="3"/>
          </p:cNvCxnSpPr>
          <p:nvPr/>
        </p:nvCxnSpPr>
        <p:spPr>
          <a:xfrm flipV="1">
            <a:off x="4067943" y="4912869"/>
            <a:ext cx="288033" cy="225950"/>
          </a:xfrm>
          <a:prstGeom prst="line">
            <a:avLst/>
          </a:prstGeom>
        </p:spPr>
        <p:style>
          <a:lnRef idx="2">
            <a:schemeClr val="accent3"/>
          </a:lnRef>
          <a:fillRef idx="0">
            <a:schemeClr val="accent3"/>
          </a:fillRef>
          <a:effectRef idx="1">
            <a:schemeClr val="accent3"/>
          </a:effectRef>
          <a:fontRef idx="minor">
            <a:schemeClr val="tx1"/>
          </a:fontRef>
        </p:style>
      </p:cxnSp>
      <p:cxnSp>
        <p:nvCxnSpPr>
          <p:cNvPr id="19" name="Прямая соединительная линия 18"/>
          <p:cNvCxnSpPr/>
          <p:nvPr/>
        </p:nvCxnSpPr>
        <p:spPr>
          <a:xfrm>
            <a:off x="4355976" y="3381093"/>
            <a:ext cx="0" cy="1531776"/>
          </a:xfrm>
          <a:prstGeom prst="line">
            <a:avLst/>
          </a:prstGeom>
        </p:spPr>
        <p:style>
          <a:lnRef idx="2">
            <a:schemeClr val="accent3"/>
          </a:lnRef>
          <a:fillRef idx="0">
            <a:schemeClr val="accent3"/>
          </a:fillRef>
          <a:effectRef idx="1">
            <a:schemeClr val="accent3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4038834" y="3261030"/>
            <a:ext cx="346249" cy="1656038"/>
          </a:xfrm>
          <a:prstGeom prst="rect">
            <a:avLst/>
          </a:prstGeom>
          <a:noFill/>
        </p:spPr>
        <p:txBody>
          <a:bodyPr vert="vert270" wrap="square" rtlCol="0">
            <a:spAutoFit/>
          </a:bodyPr>
          <a:lstStyle/>
          <a:p>
            <a:r>
              <a:rPr lang="ru-RU" sz="105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тестовая эксплуатация</a:t>
            </a:r>
          </a:p>
        </p:txBody>
      </p:sp>
    </p:spTree>
    <p:extLst>
      <p:ext uri="{BB962C8B-B14F-4D97-AF65-F5344CB8AC3E}">
        <p14:creationId xmlns:p14="http://schemas.microsoft.com/office/powerpoint/2010/main" val="287523636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yarichina\Desktop\volvo-trucks-transport-needs-agriculture-link-img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" y="1"/>
            <a:ext cx="9144002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-6848" y="0"/>
            <a:ext cx="9144000" cy="6858000"/>
          </a:xfrm>
          <a:prstGeom prst="rect">
            <a:avLst/>
          </a:prstGeom>
          <a:solidFill>
            <a:schemeClr val="tx1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10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>
              <a:spcBef>
                <a:spcPct val="0"/>
              </a:spcBef>
              <a:defRPr/>
            </a:pPr>
            <a:r>
              <a:rPr lang="ru-RU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7164289" y="5949278"/>
            <a:ext cx="18002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</a:p>
          <a:p>
            <a:pPr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0" y="2636912"/>
            <a:ext cx="9144000" cy="2160240"/>
          </a:xfrm>
          <a:prstGeom prst="rect">
            <a:avLst/>
          </a:prstGeom>
          <a:solidFill>
            <a:srgbClr val="147B0F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7220" y="3573016"/>
            <a:ext cx="7869560" cy="1512168"/>
          </a:xfrm>
        </p:spPr>
        <p:txBody>
          <a:bodyPr vert="horz" lIns="91440" tIns="45720" rIns="91440" bIns="45720" rtlCol="0" anchor="ctr">
            <a:normAutofit fontScale="90000"/>
          </a:bodyPr>
          <a:lstStyle/>
          <a:p>
            <a: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Министерство сельского хозяйства </a:t>
            </a:r>
            <a:b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и торговли Красноярского края</a:t>
            </a:r>
            <a:b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ru-RU" sz="3600" spc="50" dirty="0">
              <a:ln w="13500">
                <a:solidFill>
                  <a:schemeClr val="accent1">
                    <a:shade val="2500"/>
                    <a:alpha val="6500"/>
                  </a:schemeClr>
                </a:solidFill>
                <a:prstDash val="solid"/>
              </a:ln>
              <a:solidFill>
                <a:schemeClr val="accent1">
                  <a:tint val="3000"/>
                  <a:alpha val="95000"/>
                </a:scheme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" name="Picture 2" descr="E:\фото\знак МСХ КК\без фона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47000"/>
                    </a14:imgEffect>
                    <a14:imgEffect>
                      <a14:brightnessContrast brigh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1960" y="2636912"/>
            <a:ext cx="914442" cy="1025135"/>
          </a:xfrm>
          <a:prstGeom prst="rect">
            <a:avLst/>
          </a:prstGeom>
          <a:noFill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63460382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18394</TotalTime>
  <Words>7958</Words>
  <Application>Microsoft Office PowerPoint</Application>
  <PresentationFormat>Экран (4:3)</PresentationFormat>
  <Paragraphs>3275</Paragraphs>
  <Slides>35</Slides>
  <Notes>32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8</vt:i4>
      </vt:variant>
      <vt:variant>
        <vt:lpstr>Заголовки слайдов</vt:lpstr>
      </vt:variant>
      <vt:variant>
        <vt:i4>35</vt:i4>
      </vt:variant>
    </vt:vector>
  </HeadingPairs>
  <TitlesOfParts>
    <vt:vector size="48" baseType="lpstr">
      <vt:lpstr>Arial</vt:lpstr>
      <vt:lpstr>Arial Narrow</vt:lpstr>
      <vt:lpstr>Book Antiqua</vt:lpstr>
      <vt:lpstr>Calibri</vt:lpstr>
      <vt:lpstr>Times New Roman</vt:lpstr>
      <vt:lpstr>Тема Office</vt:lpstr>
      <vt:lpstr>1_Тема Office</vt:lpstr>
      <vt:lpstr>2_Тема Office</vt:lpstr>
      <vt:lpstr>3_Тема Office</vt:lpstr>
      <vt:lpstr>4_Тема Office</vt:lpstr>
      <vt:lpstr>5_Тема Office</vt:lpstr>
      <vt:lpstr>6_Тема Office</vt:lpstr>
      <vt:lpstr>7_Тема Office</vt:lpstr>
      <vt:lpstr>Агропромышленный комплекс Красноярского края</vt:lpstr>
      <vt:lpstr>Показатели АПК</vt:lpstr>
      <vt:lpstr>Презентация PowerPoint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ЭКОНОМИЧЕСКИЕ ПОКАЗАТЕЛИ *по данным годового отчета о финансово-экономическом состоянии товаропроизводителей агропромышленного комплекса</vt:lpstr>
      <vt:lpstr>УРОВЕНЬ САМООБЕСПЕЧЕНИЯ КРАСНОЯРСКОГО КРАЯ  СЕЛЬСКОХОЗЯЙСТВЕННОЙ ПРОДУКЦИЕЙ, %  (по данным Красноярскстата)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Министерство сельского хозяйства  и торговли Красноярского края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Пример текста</dc:title>
  <dc:creator>Юрий_M</dc:creator>
  <cp:lastModifiedBy>Иван С. Кузнецов</cp:lastModifiedBy>
  <cp:revision>1936</cp:revision>
  <cp:lastPrinted>2023-04-13T05:12:11Z</cp:lastPrinted>
  <dcterms:created xsi:type="dcterms:W3CDTF">2018-01-21T16:20:31Z</dcterms:created>
  <dcterms:modified xsi:type="dcterms:W3CDTF">2023-05-29T09:26:13Z</dcterms:modified>
</cp:coreProperties>
</file>